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35" r:id="rId3"/>
    <p:sldId id="323" r:id="rId4"/>
    <p:sldId id="354" r:id="rId5"/>
    <p:sldId id="325" r:id="rId6"/>
    <p:sldId id="326" r:id="rId7"/>
    <p:sldId id="324" r:id="rId8"/>
    <p:sldId id="367" r:id="rId9"/>
    <p:sldId id="368" r:id="rId10"/>
    <p:sldId id="366" r:id="rId11"/>
    <p:sldId id="371" r:id="rId12"/>
    <p:sldId id="336" r:id="rId13"/>
    <p:sldId id="337" r:id="rId14"/>
    <p:sldId id="319" r:id="rId15"/>
    <p:sldId id="344" r:id="rId16"/>
    <p:sldId id="338" r:id="rId17"/>
    <p:sldId id="339" r:id="rId18"/>
    <p:sldId id="340" r:id="rId19"/>
    <p:sldId id="341" r:id="rId20"/>
    <p:sldId id="289" r:id="rId21"/>
    <p:sldId id="342" r:id="rId22"/>
    <p:sldId id="364" r:id="rId23"/>
    <p:sldId id="369" r:id="rId24"/>
    <p:sldId id="370" r:id="rId25"/>
    <p:sldId id="358" r:id="rId26"/>
    <p:sldId id="356" r:id="rId27"/>
    <p:sldId id="363" r:id="rId28"/>
    <p:sldId id="365" r:id="rId29"/>
    <p:sldId id="362" r:id="rId30"/>
    <p:sldId id="332" r:id="rId31"/>
    <p:sldId id="349" r:id="rId3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  <a:srgbClr val="66FF66"/>
    <a:srgbClr val="FF99FF"/>
    <a:srgbClr val="66FFFF"/>
    <a:srgbClr val="FFCC00"/>
    <a:srgbClr val="FF5050"/>
    <a:srgbClr val="CC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883" autoAdjust="0"/>
  </p:normalViewPr>
  <p:slideViewPr>
    <p:cSldViewPr>
      <p:cViewPr varScale="1">
        <p:scale>
          <a:sx n="109" d="100"/>
          <a:sy n="109" d="100"/>
        </p:scale>
        <p:origin x="2316" y="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A5D4AAB-A7C9-4D47-A967-B202E6812D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4B6655D-F71B-4AF6-9350-870C155B2E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9D93EB1-2CFD-4AD9-98EC-1580F8224F04}" type="datetimeFigureOut">
              <a:rPr lang="de-DE" altLang="de-DE"/>
              <a:pPr>
                <a:defRPr/>
              </a:pPr>
              <a:t>23.01.2025</a:t>
            </a:fld>
            <a:endParaRPr lang="de-DE" altLang="de-DE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D45564AE-CE33-40ED-9450-DDFBCB3A5B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1E6A8DF-D989-4D64-A54B-957F11D548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3B373F-3233-42A5-916F-991AC094E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DAAFCC-EE06-4A94-B28C-EB69C0608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4D7FDA-8377-4A9E-AB38-2DE48CCD5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6ACB17-82B4-4D78-9399-9C92033B6BC4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303C702-EBA6-494C-BD15-2FF14D981C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22F48A5-C0C7-48C0-BD58-B557215CD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B3572-CE24-4AC4-A583-231F24E600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24F155-7BDD-4B0A-8A27-C0665D437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9A6B43-99B0-40A4-95AD-E4288A4A727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D190228C-58D2-4BD9-9E7E-AACE5899C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5A4FAF4D-02D3-472E-A67F-26E28ACA84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Informationselternabend</a:t>
            </a: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1FBB6933-F88C-42DF-9B54-F8CC08844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A337B-9E46-4FCF-915A-EDF9E28FB8E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48FC0A57-E610-483A-857A-E934D820B7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7A24E8E5-BDB7-4CD8-A9FA-707DC2F484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F5DBF868-7DBD-4761-BB3B-D5D42272C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2797A8-69A5-49D9-AF5C-B056C23A1323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C97F9B62-62EF-4022-AED7-7A17E9689A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32B0A146-B36B-41F7-BD79-19C73B7C00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0A437961-A8BA-4030-BF4E-1DD07ED5A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ABBDA-36A9-48A3-94FE-F70DFD2B9B67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DDEFFF48-6F52-441A-94CD-A7B6C810C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73903B7A-E301-4C8E-8A0A-60C0E09C4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3A6A4468-954B-4E39-A262-0B56DE194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CFF73-15FD-43DF-8D1B-44106AD7855B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5CCCCF0B-6096-4C8D-AAED-4E0B28A58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39617FFD-2944-4408-B763-50E5920624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EAFFE02D-E81D-4584-A846-1FDA3BA23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3089BD-2B0E-4CF3-AB60-8ABFAB71FEFB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B24BED7D-931D-4A7C-8250-722A62DA7B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85C1E179-0B1F-4CE9-8E97-41D3C8FC26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75985626-21EB-4975-81AA-38FAB14E5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850CF1-3B24-4C41-A21E-9118E48B9438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0D456AD1-197C-4AD3-B40A-F2DC766F2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714185BE-F9E3-4E07-B9BE-FDC97A948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79A4C56B-25AE-4AB6-A19C-3B220DB23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2ED52-634E-400A-8890-1B21ACA813BF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9E81B863-B526-4E87-AC52-962BF2590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7CFED915-C8F9-44E7-B203-89488B76D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id="{DB7EF071-8C64-4D72-9A88-4FAC63862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E591E-E97F-4265-B63C-21DDC6CE9E2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08CA75DF-791B-4282-A1E4-23581D7487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B52A200A-A4BA-4630-AFCC-16D79716E0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C196D687-1E34-47FE-B9DA-9DC5E76BB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FC52B-E85C-4337-A56A-80F93A7DB034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>
            <a:extLst>
              <a:ext uri="{FF2B5EF4-FFF2-40B4-BE49-F238E27FC236}">
                <a16:creationId xmlns:a16="http://schemas.microsoft.com/office/drawing/2014/main" id="{0DB6BB32-D051-4080-9982-00F7D0C224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>
            <a:extLst>
              <a:ext uri="{FF2B5EF4-FFF2-40B4-BE49-F238E27FC236}">
                <a16:creationId xmlns:a16="http://schemas.microsoft.com/office/drawing/2014/main" id="{89BC1A0D-2F57-4A31-821C-D7E0F9AF3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2228" name="Foliennummernplatzhalter 3">
            <a:extLst>
              <a:ext uri="{FF2B5EF4-FFF2-40B4-BE49-F238E27FC236}">
                <a16:creationId xmlns:a16="http://schemas.microsoft.com/office/drawing/2014/main" id="{9A6AFC21-3A27-4E3C-A42D-84CA95EC8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F28FA3-1577-4389-BF09-B6392F0A655D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id="{2153F0A0-27D5-49A1-8652-C15CD2CB88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id="{BD3ACC19-2839-4F49-9400-6D7748375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7F9E5D31-6747-4AD7-A68B-5F0DA731D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D71C3D-28AC-47AE-B1AA-AD1E83430D4F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E6B70200-BA8F-47A7-B12C-818210F31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3B63F79D-A05E-40B5-A064-56ED0E089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A19F8E04-8B63-4D7B-BAFA-89801F841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F389AE-BF53-4A6B-A543-A9946C149BBC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>
            <a:extLst>
              <a:ext uri="{FF2B5EF4-FFF2-40B4-BE49-F238E27FC236}">
                <a16:creationId xmlns:a16="http://schemas.microsoft.com/office/drawing/2014/main" id="{8510F89A-6695-4D01-B006-06B50DC9E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>
            <a:extLst>
              <a:ext uri="{FF2B5EF4-FFF2-40B4-BE49-F238E27FC236}">
                <a16:creationId xmlns:a16="http://schemas.microsoft.com/office/drawing/2014/main" id="{41D744CA-B22F-4CCB-8834-0BA5F8DFE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0420" name="Foliennummernplatzhalter 3">
            <a:extLst>
              <a:ext uri="{FF2B5EF4-FFF2-40B4-BE49-F238E27FC236}">
                <a16:creationId xmlns:a16="http://schemas.microsoft.com/office/drawing/2014/main" id="{12155CAB-0700-4A37-B47F-EA19319D46D9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AE54D1-BAD3-4CE7-9D4C-0988F5E992AE}" type="slidenum">
              <a:rPr lang="de-DE" altLang="de-DE"/>
              <a:pPr algn="r" eaLnBrk="1" hangingPunct="1">
                <a:spcBef>
                  <a:spcPct val="0"/>
                </a:spcBef>
              </a:pPr>
              <a:t>25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id="{3143F4D2-E20B-40FA-A96F-241D71BAA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id="{0BA838B1-0A6F-4F82-9F5A-33BFCFC46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id="{54F22A3D-A701-4D34-B422-E0D4E42854AD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8DFEFE-7FAC-4E0C-9C1D-592C7DF7A0A4}" type="slidenum">
              <a:rPr lang="de-DE" altLang="de-DE"/>
              <a:pPr algn="r" eaLnBrk="1" hangingPunct="1">
                <a:spcBef>
                  <a:spcPct val="0"/>
                </a:spcBef>
              </a:pPr>
              <a:t>26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id="{3143F4D2-E20B-40FA-A96F-241D71BAA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id="{0BA838B1-0A6F-4F82-9F5A-33BFCFC46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6324" name="Foliennummernplatzhalter 3">
            <a:extLst>
              <a:ext uri="{FF2B5EF4-FFF2-40B4-BE49-F238E27FC236}">
                <a16:creationId xmlns:a16="http://schemas.microsoft.com/office/drawing/2014/main" id="{54F22A3D-A701-4D34-B422-E0D4E42854AD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8DFEFE-7FAC-4E0C-9C1D-592C7DF7A0A4}" type="slidenum">
              <a:rPr lang="de-DE" altLang="de-DE"/>
              <a:pPr algn="r" eaLnBrk="1" hangingPunct="1">
                <a:spcBef>
                  <a:spcPct val="0"/>
                </a:spcBef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301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>
            <a:extLst>
              <a:ext uri="{FF2B5EF4-FFF2-40B4-BE49-F238E27FC236}">
                <a16:creationId xmlns:a16="http://schemas.microsoft.com/office/drawing/2014/main" id="{8510F89A-6695-4D01-B006-06B50DC9E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izenplatzhalter 2">
            <a:extLst>
              <a:ext uri="{FF2B5EF4-FFF2-40B4-BE49-F238E27FC236}">
                <a16:creationId xmlns:a16="http://schemas.microsoft.com/office/drawing/2014/main" id="{41D744CA-B22F-4CCB-8834-0BA5F8DFE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0420" name="Foliennummernplatzhalter 3">
            <a:extLst>
              <a:ext uri="{FF2B5EF4-FFF2-40B4-BE49-F238E27FC236}">
                <a16:creationId xmlns:a16="http://schemas.microsoft.com/office/drawing/2014/main" id="{12155CAB-0700-4A37-B47F-EA19319D46D9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AE54D1-BAD3-4CE7-9D4C-0988F5E992AE}" type="slidenum">
              <a:rPr lang="de-DE" altLang="de-DE"/>
              <a:pPr algn="r" eaLnBrk="1" hangingPunct="1">
                <a:spcBef>
                  <a:spcPct val="0"/>
                </a:spcBef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379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>
            <a:extLst>
              <a:ext uri="{FF2B5EF4-FFF2-40B4-BE49-F238E27FC236}">
                <a16:creationId xmlns:a16="http://schemas.microsoft.com/office/drawing/2014/main" id="{71CFCD43-B991-4296-9FD3-54C167332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>
            <a:extLst>
              <a:ext uri="{FF2B5EF4-FFF2-40B4-BE49-F238E27FC236}">
                <a16:creationId xmlns:a16="http://schemas.microsoft.com/office/drawing/2014/main" id="{3D099E3B-0316-4C4F-B0C4-C57D29162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2468" name="Foliennummernplatzhalter 3">
            <a:extLst>
              <a:ext uri="{FF2B5EF4-FFF2-40B4-BE49-F238E27FC236}">
                <a16:creationId xmlns:a16="http://schemas.microsoft.com/office/drawing/2014/main" id="{A8CCBF26-1A6D-4CFC-B505-5AAA367F0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C9A5C4-2DAA-4B3E-AC9C-8A866B52B7FB}" type="slidenum">
              <a:rPr lang="de-DE" altLang="de-DE" smtClean="0"/>
              <a:pPr>
                <a:spcBef>
                  <a:spcPct val="0"/>
                </a:spcBef>
              </a:pPr>
              <a:t>30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>
            <a:extLst>
              <a:ext uri="{FF2B5EF4-FFF2-40B4-BE49-F238E27FC236}">
                <a16:creationId xmlns:a16="http://schemas.microsoft.com/office/drawing/2014/main" id="{3DA7A340-9773-4EA9-80F9-4371616880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>
            <a:extLst>
              <a:ext uri="{FF2B5EF4-FFF2-40B4-BE49-F238E27FC236}">
                <a16:creationId xmlns:a16="http://schemas.microsoft.com/office/drawing/2014/main" id="{8B8E9E3A-2A54-4BE6-8000-B8FBECB1D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4516" name="Foliennummernplatzhalter 3">
            <a:extLst>
              <a:ext uri="{FF2B5EF4-FFF2-40B4-BE49-F238E27FC236}">
                <a16:creationId xmlns:a16="http://schemas.microsoft.com/office/drawing/2014/main" id="{ED109A47-5239-471F-A765-F0C8ED2CF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A43FD-F439-4631-8F64-E9CD1E49B24C}" type="slidenum">
              <a:rPr lang="de-DE" altLang="de-DE" smtClean="0"/>
              <a:pPr>
                <a:spcBef>
                  <a:spcPct val="0"/>
                </a:spcBef>
              </a:pPr>
              <a:t>31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ED7A66AF-0F8B-4AF1-A04B-D9FAE18C1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4C33D942-CE6A-4C76-9569-AE302C618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551E1292-96F8-47B6-8BD9-AC4491BE8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1C891B-7478-4BDB-89DF-CB9E39DAEAC2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912ABFD7-0068-4488-B57D-146A0B05C5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88B606B7-6CC9-4F95-AEA9-2D7DDC301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2BEA52D1-6659-4F7F-B446-F57E640C7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8A9BA0-507B-4E24-98C5-28146EEE827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515B09D6-0297-4DF4-AFA6-5B0CF00C13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B9A2A936-7B68-46E9-8ECF-508CD3D14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AE874604-0ED7-4EB6-856F-C702D3F89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083CD-9D09-403F-8B1B-BD9103D422E0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5F8082F8-A58E-40FD-8482-7C75B91A0B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5737328D-389B-4BBA-AC89-CE69BDC3BD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F29003AE-2483-4265-971C-2600FA78D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0A69A3-E68A-4B5D-A50F-DB5F07BCDED2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6D61A99C-905C-464D-9495-3164D6CBE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B0AF67F2-AC81-49EB-B6B9-FAECAF1F1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5F43BE86-3289-4124-9362-5BBF83007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742E6-063E-4E3E-833E-8BFC5B1FDF17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6D61A99C-905C-464D-9495-3164D6CBE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B0AF67F2-AC81-49EB-B6B9-FAECAF1F1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5F43BE86-3289-4124-9362-5BBF83007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742E6-063E-4E3E-833E-8BFC5B1FDF17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694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6D61A99C-905C-464D-9495-3164D6CBE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B0AF67F2-AC81-49EB-B6B9-FAECAF1F1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5F43BE86-3289-4124-9362-5BBF83007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742E6-063E-4E3E-833E-8BFC5B1FDF17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527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2CF8D8-29ED-4CA2-A04F-C7B25C0A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CD8F-6890-41AA-A9E2-69E01F31411C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193306-A0AC-4AC3-B3C0-A96F56FE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4B39E4-BBAA-4700-88E6-4D76B7BD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0FF3-BE42-4445-B9FC-E802322C3F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31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069A7D-D80C-4269-9E6E-C53C712E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E2CA-F3E2-4457-B825-BB06A5F7E850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87002-49AB-4502-972A-EBD579E7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BCDBF-12AD-4A0B-A147-23A588EF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72D2-BF0C-4426-97BA-00A6A7CAFC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3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55B7C2-EBAE-4978-8AFC-762B99C7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7F27-B47F-4613-B1B1-5FB63CB2A8E3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5606CA-8E3F-458E-AA3A-B96B16DA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3BB3A9-2363-4170-BE08-B9A2E676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5918-DD19-4CF3-AB76-A916A04AE5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642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BC9A7-F87D-41BF-8777-BBB14C1F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8822-79F7-45ED-B1B6-4EF3E34829F0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C77482-5A64-4C2F-AEB0-4FCCAA22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D4870B-DB9E-41BB-BB02-C41FFD3C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77B0-A4DC-414D-BD56-543C99ABC7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24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DFCDF6-4A2E-4632-93DF-6E66F5D1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F0D1-4A8A-4498-BD76-906E8CF83AF3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1AEAC8-7601-4D40-94AB-BAC0D791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EF5BD-C9C1-4E5D-BA8C-A8F02E8C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B54E-3FD0-4BC6-92B8-BBA0A2A94D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761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E95F21C-C0EE-4731-B0BA-61FAFB8C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D639-A19D-40DB-905B-59C23DB5CE6A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1311685-BEB3-4E4A-8DB8-938E2E52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C13E206-EAE7-45BE-9DA6-B092FF1B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4D92E-0BDA-4602-A8C7-2D27908850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853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579B951-DD94-4A0D-83C1-BF8B42A2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1772-CF1F-4609-9DC1-5B2C1D83EC0C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6B0D195-26AF-4936-8B52-24946CBF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A66670D-A9A7-473F-9EE8-7E7E4098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5A9-463C-486E-9904-71BAA1F7E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084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D8DCE25-39F9-4A21-BF6F-EDA8CF8D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0C0D-8B5D-4839-BCDA-5AA005414219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C711B20-5531-4AB8-843B-4A46A46D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1C590AA-0832-4784-B8B2-E70B6DB0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CC92-54A7-426A-84BB-78358DC437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7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6B214EA-2675-4D01-8D48-70AF363E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A632-1F3E-4040-8511-C4EF5DD389C3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DC1593C-804C-4DFC-8EE7-C4ED891C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D060D44-275B-454E-9A03-21523507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46BD-DBE4-454D-8803-4DD37F5FE9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73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16FE047-8C1C-481C-B5A0-BBB807D6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13C3-95FE-4393-9D5E-A2F4C6FE2032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A87D318-8AA7-4890-AADF-CDF3766B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AA34BAB-9ECA-4EC9-B46E-68FABD96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3EBA-DF10-41B0-A1DA-27CEABC468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930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1DCF73-560A-4433-BDD1-EE707A84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79E5-5406-4C55-9EF8-7B3C34DDA79D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C43D36B-07C5-4781-A0E7-0C4B0DE1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A63432-8F8D-455C-B8A2-A602DCC8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A75B-3B20-48A7-8D29-CD5C7F8299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67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F9A1F835-9275-42A3-8941-D4EA6F1377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FC9517AF-229F-4F0E-9C27-2C910C3E87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B87280-E1A3-4B1D-82CF-5E91CB2C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AECD0-2198-4933-B543-396AD1827E99}" type="datetimeFigureOut">
              <a:rPr lang="de-DE"/>
              <a:pPr>
                <a:defRPr/>
              </a:pPr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1950BA-DA51-4FF0-80C4-419FEFA7F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1D4FE-521C-4306-971C-86E97F300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C58A1F-8A61-4AD9-A449-4A7C68BBC8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-fR8nrwjs" TargetMode="External"/><Relationship Id="rId2" Type="http://schemas.openxmlformats.org/officeDocument/2006/relationships/hyperlink" Target="https://www.klicksafe.de/bildschirm-und-medienzeit-was-ist-fuer-kinder-in-ordnu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arl-lederer.gs@geretsried.d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ref-gmx.net/mail/client/6J-05kgaWPo/dereferrer/?redirectUrl=http://www.schulantrag.de/?sch%3D240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-karl-lederer.d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rl-lederer.gs@geretsried.d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ttlebird.de/Suche/Geretsri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DB16289D-4F0D-4978-BB73-FC6D831CC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486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altLang="de-DE" sz="4000" b="1" dirty="0">
                <a:solidFill>
                  <a:srgbClr val="FF0000"/>
                </a:solidFill>
                <a:latin typeface="Arial" panose="020B0604020202020204" pitchFamily="34" charset="0"/>
              </a:rPr>
              <a:t>Einschulung</a:t>
            </a:r>
            <a:r>
              <a:rPr lang="de-DE" altLang="de-DE" sz="4000" dirty="0"/>
              <a:t> </a:t>
            </a:r>
            <a:br>
              <a:rPr lang="de-DE" altLang="de-DE" sz="4000" dirty="0"/>
            </a:br>
            <a:r>
              <a:rPr lang="de-DE" altLang="de-DE" sz="4000" dirty="0"/>
              <a:t> </a:t>
            </a:r>
            <a:r>
              <a:rPr lang="de-DE" altLang="de-DE" sz="3600" b="1" dirty="0">
                <a:latin typeface="Arial" panose="020B0604020202020204" pitchFamily="34" charset="0"/>
              </a:rPr>
              <a:t>Schuljahr 2025/2026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AD176F-98EA-42D0-8CBC-CBBDBBE5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772816"/>
            <a:ext cx="4519403" cy="484811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408C3-5095-44F3-AA92-F3ABFB0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de-DE" sz="3000" b="1" u="sng" dirty="0">
                <a:solidFill>
                  <a:srgbClr val="CC0000"/>
                </a:solidFill>
              </a:rPr>
              <a:t>Kinder mit sonderpädagogischem Förderbedarf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12568"/>
          </a:xfrm>
        </p:spPr>
        <p:txBody>
          <a:bodyPr/>
          <a:lstStyle/>
          <a:p>
            <a:r>
              <a:rPr lang="de-DE" sz="2800" dirty="0"/>
              <a:t>Eltern von Kindern mit </a:t>
            </a:r>
            <a:r>
              <a:rPr lang="de-DE" sz="2800" dirty="0" err="1"/>
              <a:t>sopäd</a:t>
            </a:r>
            <a:r>
              <a:rPr lang="de-DE" sz="2800" dirty="0"/>
              <a:t>. Förderbedarf (Lernen, Sprache, Verhalten) haben grundsätzlich das </a:t>
            </a:r>
            <a:r>
              <a:rPr lang="de-DE" sz="2800" dirty="0">
                <a:solidFill>
                  <a:srgbClr val="FF0000"/>
                </a:solidFill>
              </a:rPr>
              <a:t>Recht auf die Wahl des Förderorts: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	</a:t>
            </a:r>
            <a:r>
              <a:rPr lang="de-DE" sz="2800" dirty="0"/>
              <a:t>(a) </a:t>
            </a:r>
            <a:r>
              <a:rPr lang="de-DE" sz="2800" u="sng" dirty="0"/>
              <a:t>Regelschule</a:t>
            </a:r>
            <a:r>
              <a:rPr lang="de-DE" sz="2800" dirty="0"/>
              <a:t> oder (b) </a:t>
            </a:r>
            <a:r>
              <a:rPr lang="de-DE" sz="2800" u="sng" dirty="0"/>
              <a:t>Förderzentrum</a:t>
            </a:r>
          </a:p>
          <a:p>
            <a:r>
              <a:rPr lang="de-DE" sz="2800" dirty="0"/>
              <a:t>Diagnostik vorab möglich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    a) </a:t>
            </a:r>
            <a:r>
              <a:rPr lang="de-DE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 Einzelinklusion </a:t>
            </a:r>
            <a:r>
              <a:rPr lang="de-DE" sz="2800" dirty="0">
                <a:solidFill>
                  <a:srgbClr val="0070C0"/>
                </a:solidFill>
                <a:sym typeface="Wingdings" panose="05000000000000000000" pitchFamily="2" charset="2"/>
              </a:rPr>
              <a:t>in Regel-1. Klasse (Karl-Lederer-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70C0"/>
                </a:solidFill>
                <a:sym typeface="Wingdings" panose="05000000000000000000" pitchFamily="2" charset="2"/>
              </a:rPr>
              <a:t>              Grundschule) </a:t>
            </a:r>
            <a:r>
              <a:rPr lang="de-DE" sz="2800" dirty="0">
                <a:sym typeface="Wingdings" panose="05000000000000000000" pitchFamily="2" charset="2"/>
              </a:rPr>
              <a:t>mit </a:t>
            </a:r>
          </a:p>
          <a:p>
            <a:pPr marL="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           - Unterstützung je nach Kapazität durch </a:t>
            </a:r>
          </a:p>
          <a:p>
            <a:pPr marL="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              Inklusionslehrkraft von Anfang an; </a:t>
            </a:r>
          </a:p>
          <a:p>
            <a:pPr marL="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	- Möglichkeit der Notenaussetzung / 		  </a:t>
            </a:r>
          </a:p>
          <a:p>
            <a:pPr marL="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              lernzieldifferenter Unterricht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7094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72E8B45-39F5-4F90-A215-0F644D22FA2F}"/>
              </a:ext>
            </a:extLst>
          </p:cNvPr>
          <p:cNvSpPr txBox="1">
            <a:spLocks/>
          </p:cNvSpPr>
          <p:nvPr/>
        </p:nvSpPr>
        <p:spPr>
          <a:xfrm>
            <a:off x="683568" y="404664"/>
            <a:ext cx="8229600" cy="6120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800" b="1" dirty="0">
                <a:solidFill>
                  <a:srgbClr val="0070C0"/>
                </a:solidFill>
              </a:rPr>
              <a:t>b) </a:t>
            </a:r>
            <a:r>
              <a:rPr lang="de-DE" sz="28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de-DE" sz="2800" b="1" dirty="0">
                <a:solidFill>
                  <a:srgbClr val="0070C0"/>
                </a:solidFill>
              </a:rPr>
              <a:t>DFK in der Franz-Marc-Schule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/>
              <a:t>-  </a:t>
            </a:r>
            <a:r>
              <a:rPr lang="de-DE" sz="2800" b="1" dirty="0">
                <a:solidFill>
                  <a:srgbClr val="FF0000"/>
                </a:solidFill>
              </a:rPr>
              <a:t>D</a:t>
            </a:r>
            <a:r>
              <a:rPr lang="de-DE" sz="2800" dirty="0"/>
              <a:t>iagnose- und </a:t>
            </a:r>
            <a:r>
              <a:rPr lang="de-DE" sz="2800" b="1" dirty="0">
                <a:solidFill>
                  <a:srgbClr val="FF0000"/>
                </a:solidFill>
              </a:rPr>
              <a:t>F</a:t>
            </a:r>
            <a:r>
              <a:rPr lang="de-DE" sz="2800" dirty="0"/>
              <a:t>örder</a:t>
            </a:r>
            <a:r>
              <a:rPr lang="de-DE" sz="2800" b="1" dirty="0">
                <a:solidFill>
                  <a:srgbClr val="FF0000"/>
                </a:solidFill>
              </a:rPr>
              <a:t>k</a:t>
            </a:r>
            <a:r>
              <a:rPr lang="de-DE" sz="2800" dirty="0"/>
              <a:t>lasse</a:t>
            </a:r>
          </a:p>
          <a:p>
            <a:pPr marL="285750" indent="-285750">
              <a:buFontTx/>
              <a:buChar char="-"/>
            </a:pPr>
            <a:r>
              <a:rPr lang="de-DE" sz="2800" dirty="0"/>
              <a:t>Unterricht auf </a:t>
            </a:r>
            <a:r>
              <a:rPr lang="de-DE" sz="2800" u="sng" dirty="0"/>
              <a:t>Grundlage des Lehrplans der Grundschule</a:t>
            </a:r>
          </a:p>
          <a:p>
            <a:pPr marL="285750" indent="-285750">
              <a:buFontTx/>
              <a:buChar char="-"/>
            </a:pPr>
            <a:r>
              <a:rPr lang="de-DE" sz="2800" dirty="0"/>
              <a:t>Stoff der 1. und 2. Klasse Grundschule wird </a:t>
            </a:r>
          </a:p>
          <a:p>
            <a:pPr marL="0" indent="0">
              <a:buNone/>
            </a:pPr>
            <a:r>
              <a:rPr lang="de-DE" sz="2800" dirty="0"/>
              <a:t>    auf </a:t>
            </a:r>
            <a:r>
              <a:rPr lang="de-DE" sz="2800" b="1" dirty="0"/>
              <a:t>3 Jahre </a:t>
            </a:r>
            <a:r>
              <a:rPr lang="de-DE" sz="2800" dirty="0"/>
              <a:t>gestreckt:    DFK1, DFK1A, DFK2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800" u="sng" dirty="0">
                <a:sym typeface="Wingdings" panose="05000000000000000000" pitchFamily="2" charset="2"/>
              </a:rPr>
              <a:t>Prinzipien der DFK</a:t>
            </a:r>
            <a:r>
              <a:rPr lang="de-DE" sz="2800" dirty="0">
                <a:sym typeface="Wingdings" panose="05000000000000000000" pitchFamily="2" charset="2"/>
              </a:rPr>
              <a:t>: Weg in Regelschule ist das Ziel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>
                <a:sym typeface="Wingdings" panose="05000000000000000000" pitchFamily="2" charset="2"/>
              </a:rPr>
              <a:t>	- </a:t>
            </a:r>
            <a:r>
              <a:rPr lang="de-D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kleine</a:t>
            </a:r>
            <a:r>
              <a:rPr lang="de-DE" sz="2800" dirty="0">
                <a:sym typeface="Wingdings" panose="05000000000000000000" pitchFamily="2" charset="2"/>
              </a:rPr>
              <a:t> Klasse (max. 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>
                <a:sym typeface="Wingdings" panose="05000000000000000000" pitchFamily="2" charset="2"/>
              </a:rPr>
              <a:t>	- </a:t>
            </a:r>
            <a:r>
              <a:rPr lang="de-D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langsamer</a:t>
            </a:r>
            <a:r>
              <a:rPr lang="de-DE" sz="2800" dirty="0">
                <a:sym typeface="Wingdings" panose="05000000000000000000" pitchFamily="2" charset="2"/>
              </a:rPr>
              <a:t>es Lernen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dirty="0">
                <a:sym typeface="Wingdings" panose="05000000000000000000" pitchFamily="2" charset="2"/>
              </a:rPr>
              <a:t>	- Fokussierung auf </a:t>
            </a:r>
            <a:r>
              <a:rPr lang="de-D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wesentliche	Lehrinhalte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             </a:t>
            </a:r>
            <a:r>
              <a:rPr lang="de-DE" sz="2800" dirty="0">
                <a:sym typeface="Wingdings" panose="05000000000000000000" pitchFamily="2" charset="2"/>
              </a:rPr>
              <a:t>(mehr Übungszeit!)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800" b="1" u="sng" dirty="0">
                <a:solidFill>
                  <a:srgbClr val="FF0066"/>
                </a:solidFill>
                <a:sym typeface="Wingdings" panose="05000000000000000000" pitchFamily="2" charset="2"/>
              </a:rPr>
              <a:t>!!!     ANMELDUNG BIS 1.2.25    Tel: 08171-93963    !!!</a:t>
            </a:r>
            <a:endParaRPr lang="de-DE" sz="28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>
            <a:extLst>
              <a:ext uri="{FF2B5EF4-FFF2-40B4-BE49-F238E27FC236}">
                <a16:creationId xmlns:a16="http://schemas.microsoft.com/office/drawing/2014/main" id="{8796FEF4-E4F7-456E-B905-BC51D496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0"/>
            <a:ext cx="9170988" cy="81121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altLang="de-DE" sz="4000" b="1">
                <a:latin typeface="Arial" panose="020B0604020202020204" pitchFamily="34" charset="0"/>
                <a:cs typeface="Arial" panose="020B0604020202020204" pitchFamily="34" charset="0"/>
              </a:rPr>
              <a:t>Ihr Kind liegt uns am Herzen</a:t>
            </a:r>
          </a:p>
        </p:txBody>
      </p:sp>
      <p:sp>
        <p:nvSpPr>
          <p:cNvPr id="24580" name="Textfeld 7">
            <a:extLst>
              <a:ext uri="{FF2B5EF4-FFF2-40B4-BE49-F238E27FC236}">
                <a16:creationId xmlns:a16="http://schemas.microsoft.com/office/drawing/2014/main" id="{2DAA4F72-297C-424A-850F-F366BB96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060575"/>
            <a:ext cx="17272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latin typeface="Arial" panose="020B0604020202020204" pitchFamily="34" charset="0"/>
            </a:endParaRPr>
          </a:p>
        </p:txBody>
      </p:sp>
      <p:sp>
        <p:nvSpPr>
          <p:cNvPr id="9" name="Herz 8">
            <a:extLst>
              <a:ext uri="{FF2B5EF4-FFF2-40B4-BE49-F238E27FC236}">
                <a16:creationId xmlns:a16="http://schemas.microsoft.com/office/drawing/2014/main" id="{BABCB94D-21CB-4CE4-919A-C2C80718387A}"/>
              </a:ext>
            </a:extLst>
          </p:cNvPr>
          <p:cNvSpPr/>
          <p:nvPr/>
        </p:nvSpPr>
        <p:spPr>
          <a:xfrm rot="671087">
            <a:off x="6477000" y="1604963"/>
            <a:ext cx="1541463" cy="12461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de-DE" b="1" dirty="0">
                <a:solidFill>
                  <a:schemeClr val="tx1"/>
                </a:solidFill>
              </a:rPr>
              <a:t>Geduld</a:t>
            </a:r>
            <a:endParaRPr lang="de-DE" b="1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Herz 10">
            <a:extLst>
              <a:ext uri="{FF2B5EF4-FFF2-40B4-BE49-F238E27FC236}">
                <a16:creationId xmlns:a16="http://schemas.microsoft.com/office/drawing/2014/main" id="{C36EC28A-FCA6-4198-9C3B-0189E1D8575C}"/>
              </a:ext>
            </a:extLst>
          </p:cNvPr>
          <p:cNvSpPr/>
          <p:nvPr/>
        </p:nvSpPr>
        <p:spPr>
          <a:xfrm rot="20181076">
            <a:off x="5957888" y="3211513"/>
            <a:ext cx="1782762" cy="141287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800" b="1" dirty="0">
                <a:solidFill>
                  <a:schemeClr val="tx1"/>
                </a:solidFill>
              </a:rPr>
              <a:t>ermutigen</a:t>
            </a:r>
          </a:p>
        </p:txBody>
      </p:sp>
      <p:sp>
        <p:nvSpPr>
          <p:cNvPr id="12" name="Herz 11">
            <a:extLst>
              <a:ext uri="{FF2B5EF4-FFF2-40B4-BE49-F238E27FC236}">
                <a16:creationId xmlns:a16="http://schemas.microsoft.com/office/drawing/2014/main" id="{C0CE9669-4761-462F-A970-16D8DD6FCE34}"/>
              </a:ext>
            </a:extLst>
          </p:cNvPr>
          <p:cNvSpPr/>
          <p:nvPr/>
        </p:nvSpPr>
        <p:spPr>
          <a:xfrm rot="20320181">
            <a:off x="187324" y="1747273"/>
            <a:ext cx="1693863" cy="1346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b="1" dirty="0">
                <a:solidFill>
                  <a:schemeClr val="tx1"/>
                </a:solidFill>
              </a:rPr>
              <a:t>zuhören</a:t>
            </a:r>
          </a:p>
        </p:txBody>
      </p:sp>
      <p:sp>
        <p:nvSpPr>
          <p:cNvPr id="13" name="Herz 12">
            <a:extLst>
              <a:ext uri="{FF2B5EF4-FFF2-40B4-BE49-F238E27FC236}">
                <a16:creationId xmlns:a16="http://schemas.microsoft.com/office/drawing/2014/main" id="{018562BF-3424-442A-9D43-6D6834542768}"/>
              </a:ext>
            </a:extLst>
          </p:cNvPr>
          <p:cNvSpPr/>
          <p:nvPr/>
        </p:nvSpPr>
        <p:spPr>
          <a:xfrm rot="1146079">
            <a:off x="1621466" y="3014833"/>
            <a:ext cx="1695450" cy="134778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rgbClr val="FF0000"/>
                </a:solidFill>
              </a:rPr>
              <a:t>Offen</a:t>
            </a:r>
          </a:p>
        </p:txBody>
      </p:sp>
      <p:sp>
        <p:nvSpPr>
          <p:cNvPr id="14" name="Herz 13">
            <a:extLst>
              <a:ext uri="{FF2B5EF4-FFF2-40B4-BE49-F238E27FC236}">
                <a16:creationId xmlns:a16="http://schemas.microsoft.com/office/drawing/2014/main" id="{A76FA020-A4C1-49DD-A6E8-4C74BBF70C88}"/>
              </a:ext>
            </a:extLst>
          </p:cNvPr>
          <p:cNvSpPr/>
          <p:nvPr/>
        </p:nvSpPr>
        <p:spPr>
          <a:xfrm rot="21104155">
            <a:off x="6937375" y="4857750"/>
            <a:ext cx="1693863" cy="134778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b="1" dirty="0">
                <a:solidFill>
                  <a:schemeClr val="tx1"/>
                </a:solidFill>
              </a:rPr>
              <a:t>helfen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5E140F0-A774-4127-984F-E4CF8A404C0A}"/>
              </a:ext>
            </a:extLst>
          </p:cNvPr>
          <p:cNvSpPr txBox="1"/>
          <p:nvPr/>
        </p:nvSpPr>
        <p:spPr>
          <a:xfrm rot="1125956">
            <a:off x="1887538" y="3424238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Offenheit</a:t>
            </a:r>
          </a:p>
        </p:txBody>
      </p:sp>
      <p:sp>
        <p:nvSpPr>
          <p:cNvPr id="16" name="Herz 15">
            <a:extLst>
              <a:ext uri="{FF2B5EF4-FFF2-40B4-BE49-F238E27FC236}">
                <a16:creationId xmlns:a16="http://schemas.microsoft.com/office/drawing/2014/main" id="{A3A55DF7-824B-490A-9DAB-A0D06C6FB883}"/>
              </a:ext>
            </a:extLst>
          </p:cNvPr>
          <p:cNvSpPr/>
          <p:nvPr/>
        </p:nvSpPr>
        <p:spPr>
          <a:xfrm rot="281299">
            <a:off x="750888" y="4889500"/>
            <a:ext cx="1695450" cy="1346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000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299A62-1177-4DC9-BB69-6DB83B705A7D}"/>
              </a:ext>
            </a:extLst>
          </p:cNvPr>
          <p:cNvSpPr txBox="1"/>
          <p:nvPr/>
        </p:nvSpPr>
        <p:spPr>
          <a:xfrm rot="568259">
            <a:off x="858838" y="5149850"/>
            <a:ext cx="1511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Konsequenz</a:t>
            </a:r>
          </a:p>
        </p:txBody>
      </p:sp>
      <p:sp>
        <p:nvSpPr>
          <p:cNvPr id="18" name="Herz 17">
            <a:extLst>
              <a:ext uri="{FF2B5EF4-FFF2-40B4-BE49-F238E27FC236}">
                <a16:creationId xmlns:a16="http://schemas.microsoft.com/office/drawing/2014/main" id="{D6171B75-0A05-4D78-BE28-04EBE3FDAC9A}"/>
              </a:ext>
            </a:extLst>
          </p:cNvPr>
          <p:cNvSpPr/>
          <p:nvPr/>
        </p:nvSpPr>
        <p:spPr>
          <a:xfrm>
            <a:off x="3733800" y="4743450"/>
            <a:ext cx="1795463" cy="15367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F43463C-747F-4839-811B-11657CD9B840}"/>
              </a:ext>
            </a:extLst>
          </p:cNvPr>
          <p:cNvSpPr txBox="1"/>
          <p:nvPr/>
        </p:nvSpPr>
        <p:spPr>
          <a:xfrm>
            <a:off x="3832225" y="5229225"/>
            <a:ext cx="1531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 fordern und </a:t>
            </a:r>
          </a:p>
          <a:p>
            <a:pPr eaLnBrk="1" hangingPunct="1">
              <a:defRPr/>
            </a:pPr>
            <a:r>
              <a:rPr lang="de-DE" b="1" dirty="0">
                <a:latin typeface="+mn-lt"/>
                <a:cs typeface="Arial" panose="020B0604020202020204" pitchFamily="34" charset="0"/>
              </a:rPr>
              <a:t>     fördern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1376E4-16A3-4F73-AA58-BB3B347304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22" y="1371246"/>
            <a:ext cx="2219895" cy="22210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1388E6FD-2B26-4E07-9505-8B736843430F}"/>
              </a:ext>
            </a:extLst>
          </p:cNvPr>
          <p:cNvSpPr>
            <a:spLocks/>
          </p:cNvSpPr>
          <p:nvPr/>
        </p:nvSpPr>
        <p:spPr bwMode="auto">
          <a:xfrm>
            <a:off x="0" y="286880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Schule – ein neuer Abschnitt</a:t>
            </a:r>
          </a:p>
        </p:txBody>
      </p:sp>
      <p:pic>
        <p:nvPicPr>
          <p:cNvPr id="26629" name="Grafik 4">
            <a:extLst>
              <a:ext uri="{FF2B5EF4-FFF2-40B4-BE49-F238E27FC236}">
                <a16:creationId xmlns:a16="http://schemas.microsoft.com/office/drawing/2014/main" id="{8DC0CCDF-5F33-40DE-B621-10867766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6753"/>
            <a:ext cx="2541188" cy="19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FD147C5-8DF0-4070-BB6D-E50185490601}"/>
              </a:ext>
            </a:extLst>
          </p:cNvPr>
          <p:cNvSpPr/>
          <p:nvPr/>
        </p:nvSpPr>
        <p:spPr>
          <a:xfrm>
            <a:off x="539552" y="1484783"/>
            <a:ext cx="2736304" cy="10856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morgens pünktlich in der Schule sein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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2DEFDB8-E8DF-42FD-9E9F-1C2D69CF1330}"/>
              </a:ext>
            </a:extLst>
          </p:cNvPr>
          <p:cNvSpPr/>
          <p:nvPr/>
        </p:nvSpPr>
        <p:spPr>
          <a:xfrm>
            <a:off x="251520" y="4409781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Klassenlehrerin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AFAEE38-1181-4652-91D7-EC79ADA58410}"/>
              </a:ext>
            </a:extLst>
          </p:cNvPr>
          <p:cNvSpPr/>
          <p:nvPr/>
        </p:nvSpPr>
        <p:spPr>
          <a:xfrm>
            <a:off x="6084170" y="2348880"/>
            <a:ext cx="2880320" cy="12737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Zeit für Hausaufgaben am Nachmittag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4C833DC-3947-4D1B-BDD3-B49B0058476F}"/>
              </a:ext>
            </a:extLst>
          </p:cNvPr>
          <p:cNvSpPr/>
          <p:nvPr/>
        </p:nvSpPr>
        <p:spPr>
          <a:xfrm>
            <a:off x="6072150" y="4079003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weniger Zeit für freies Spiel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721CA4-5DF8-40D2-AD8C-1CCE095E4A30}"/>
              </a:ext>
            </a:extLst>
          </p:cNvPr>
          <p:cNvSpPr/>
          <p:nvPr/>
        </p:nvSpPr>
        <p:spPr>
          <a:xfrm>
            <a:off x="5508104" y="5448987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neue Freundinnen und Freunde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211675-8131-4219-B71D-3B9F854041F7}"/>
              </a:ext>
            </a:extLst>
          </p:cNvPr>
          <p:cNvSpPr/>
          <p:nvPr/>
        </p:nvSpPr>
        <p:spPr>
          <a:xfrm>
            <a:off x="395536" y="3068960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Schulferien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Urlaubsplanung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855057D-A973-420C-BCE9-311623518535}"/>
              </a:ext>
            </a:extLst>
          </p:cNvPr>
          <p:cNvSpPr/>
          <p:nvPr/>
        </p:nvSpPr>
        <p:spPr>
          <a:xfrm>
            <a:off x="3851920" y="1219109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Schulweg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282CAAF-9274-49EA-A529-FB20BFEC2387}"/>
              </a:ext>
            </a:extLst>
          </p:cNvPr>
          <p:cNvSpPr/>
          <p:nvPr/>
        </p:nvSpPr>
        <p:spPr>
          <a:xfrm>
            <a:off x="2303748" y="5529743"/>
            <a:ext cx="2664296" cy="11073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82068A01-2924-45AB-A117-3C7BEAA67113}"/>
              </a:ext>
            </a:extLst>
          </p:cNvPr>
          <p:cNvSpPr>
            <a:spLocks/>
          </p:cNvSpPr>
          <p:nvPr/>
        </p:nvSpPr>
        <p:spPr bwMode="auto">
          <a:xfrm>
            <a:off x="0" y="260350"/>
            <a:ext cx="9144000" cy="1368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Arial" panose="020B0604020202020204" pitchFamily="34" charset="0"/>
              </a:rPr>
              <a:t>Ist mein Kind gut auf die Schule vorbereitet?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CC9E7A5-0B92-4727-820C-88ED3795C986}"/>
              </a:ext>
            </a:extLst>
          </p:cNvPr>
          <p:cNvSpPr/>
          <p:nvPr/>
        </p:nvSpPr>
        <p:spPr>
          <a:xfrm>
            <a:off x="2132013" y="3052763"/>
            <a:ext cx="4895850" cy="223202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Die Fähigkeiten sollten soweit entwickelt sein, dass das Kind mit einer guten Lern- und Arbeitshaltung erfolgreich in der Schule starten kann.</a:t>
            </a:r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834BF986-62A5-4B5F-AB7C-0B8173AE0544}"/>
              </a:ext>
            </a:extLst>
          </p:cNvPr>
          <p:cNvSpPr/>
          <p:nvPr/>
        </p:nvSpPr>
        <p:spPr>
          <a:xfrm>
            <a:off x="2195513" y="1936185"/>
            <a:ext cx="2089150" cy="922337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Geistige Fähigkeiten</a:t>
            </a:r>
          </a:p>
        </p:txBody>
      </p:sp>
      <p:sp>
        <p:nvSpPr>
          <p:cNvPr id="6" name="Wolke 5">
            <a:extLst>
              <a:ext uri="{FF2B5EF4-FFF2-40B4-BE49-F238E27FC236}">
                <a16:creationId xmlns:a16="http://schemas.microsoft.com/office/drawing/2014/main" id="{EAFB8675-D745-49DC-9126-0AAA90654742}"/>
              </a:ext>
            </a:extLst>
          </p:cNvPr>
          <p:cNvSpPr/>
          <p:nvPr/>
        </p:nvSpPr>
        <p:spPr>
          <a:xfrm>
            <a:off x="5153025" y="1973263"/>
            <a:ext cx="2484438" cy="922337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Körperliche Stabilität</a:t>
            </a: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38FED623-2096-4CD9-889E-D92496ACF028}"/>
              </a:ext>
            </a:extLst>
          </p:cNvPr>
          <p:cNvSpPr/>
          <p:nvPr/>
        </p:nvSpPr>
        <p:spPr>
          <a:xfrm>
            <a:off x="7100094" y="3573016"/>
            <a:ext cx="1849438" cy="922337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Seelische Stabilität</a:t>
            </a:r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2DA0C70B-5981-43A7-82E1-0C879626D8C5}"/>
              </a:ext>
            </a:extLst>
          </p:cNvPr>
          <p:cNvSpPr/>
          <p:nvPr/>
        </p:nvSpPr>
        <p:spPr>
          <a:xfrm>
            <a:off x="5937250" y="5422900"/>
            <a:ext cx="2087563" cy="922338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Soziales Verhalten</a:t>
            </a:r>
          </a:p>
        </p:txBody>
      </p:sp>
      <p:sp>
        <p:nvSpPr>
          <p:cNvPr id="9" name="Wolke 8">
            <a:extLst>
              <a:ext uri="{FF2B5EF4-FFF2-40B4-BE49-F238E27FC236}">
                <a16:creationId xmlns:a16="http://schemas.microsoft.com/office/drawing/2014/main" id="{176768AC-5A28-48EF-95E3-2C84D5357FF7}"/>
              </a:ext>
            </a:extLst>
          </p:cNvPr>
          <p:cNvSpPr/>
          <p:nvPr/>
        </p:nvSpPr>
        <p:spPr>
          <a:xfrm>
            <a:off x="2843213" y="5675313"/>
            <a:ext cx="2089150" cy="922337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Freude am Lernen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56CC69B6-58BB-476C-96DA-E14F2BE82116}"/>
              </a:ext>
            </a:extLst>
          </p:cNvPr>
          <p:cNvSpPr/>
          <p:nvPr/>
        </p:nvSpPr>
        <p:spPr>
          <a:xfrm>
            <a:off x="100807" y="2835275"/>
            <a:ext cx="2132013" cy="922338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Sprachliche Fähigkeiten</a:t>
            </a:r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71391A60-AE0D-4360-BAD3-661AA92F21C9}"/>
              </a:ext>
            </a:extLst>
          </p:cNvPr>
          <p:cNvSpPr/>
          <p:nvPr/>
        </p:nvSpPr>
        <p:spPr>
          <a:xfrm>
            <a:off x="395536" y="4786665"/>
            <a:ext cx="2087562" cy="922337"/>
          </a:xfrm>
          <a:prstGeom prst="cloud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Selbst-</a:t>
            </a:r>
          </a:p>
          <a:p>
            <a:pPr algn="ctr">
              <a:defRPr/>
            </a:pPr>
            <a:r>
              <a:rPr lang="de-DE" dirty="0"/>
              <a:t>ständigkeit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966DAC96-E338-4B26-80C7-528F37B6656A}"/>
              </a:ext>
            </a:extLst>
          </p:cNvPr>
          <p:cNvSpPr>
            <a:spLocks/>
          </p:cNvSpPr>
          <p:nvPr/>
        </p:nvSpPr>
        <p:spPr bwMode="auto">
          <a:xfrm>
            <a:off x="0" y="237103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Soziale Fähigkeiten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4C130754-E684-47E5-ABB0-08397B80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41438"/>
            <a:ext cx="4968552" cy="273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latin typeface="Arial" panose="020B0604020202020204" pitchFamily="34" charset="0"/>
              </a:rPr>
              <a:t>Einfügen in die Gruppe</a:t>
            </a:r>
          </a:p>
          <a:p>
            <a:pPr eaLnBrk="1" hangingPunct="1"/>
            <a:r>
              <a:rPr lang="de-DE" altLang="de-DE" sz="2400" b="1" dirty="0">
                <a:latin typeface="Arial" panose="020B0604020202020204" pitchFamily="34" charset="0"/>
              </a:rPr>
              <a:t>Verantwortung übernehmen (kleine Aufgaben)</a:t>
            </a:r>
          </a:p>
          <a:p>
            <a:pPr eaLnBrk="1" hangingPunct="1"/>
            <a:r>
              <a:rPr lang="de-DE" altLang="de-DE" sz="2400" b="1" dirty="0">
                <a:latin typeface="Arial" panose="020B0604020202020204" pitchFamily="34" charset="0"/>
              </a:rPr>
              <a:t>Frustrationstoleranz </a:t>
            </a:r>
          </a:p>
          <a:p>
            <a:pPr eaLnBrk="1" hangingPunct="1"/>
            <a:r>
              <a:rPr lang="de-DE" altLang="de-DE" sz="2400" b="1" dirty="0">
                <a:latin typeface="Arial" panose="020B0604020202020204" pitchFamily="34" charset="0"/>
              </a:rPr>
              <a:t>Selbständigkeit</a:t>
            </a:r>
          </a:p>
          <a:p>
            <a:pPr marL="0" indent="0" eaLnBrk="1" hangingPunct="1"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pic>
        <p:nvPicPr>
          <p:cNvPr id="30725" name="Grafik 8" descr="Ein Bild, das Person, Wand, drinnen, Mann enthält.&#10;&#10;Mit sehr hoher Zuverlässigkeit generierte Beschreibung">
            <a:extLst>
              <a:ext uri="{FF2B5EF4-FFF2-40B4-BE49-F238E27FC236}">
                <a16:creationId xmlns:a16="http://schemas.microsoft.com/office/drawing/2014/main" id="{A0160A99-A0D7-4E9D-9EB1-DA07B5D0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4839" r="4225" b="8388"/>
          <a:stretch>
            <a:fillRect/>
          </a:stretch>
        </p:blipFill>
        <p:spPr bwMode="auto">
          <a:xfrm>
            <a:off x="5292080" y="4128216"/>
            <a:ext cx="3486150" cy="23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Grafik 10" descr="Ein Bild, das Person, drinnen, Mädchen enthält.&#10;&#10;Mit sehr hoher Zuverlässigkeit generierte Beschreibung">
            <a:extLst>
              <a:ext uri="{FF2B5EF4-FFF2-40B4-BE49-F238E27FC236}">
                <a16:creationId xmlns:a16="http://schemas.microsoft.com/office/drawing/2014/main" id="{C6291746-B678-4A0C-8D25-F28CC87E4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65" y="4062598"/>
            <a:ext cx="3164120" cy="23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E92E1D-BD95-4A5E-80D1-BBD629D951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437874" cy="2291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EAC57723-C4D3-4DE9-AA41-792D5089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7848600" cy="46085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Arial"/>
                <a:cs typeface="Arial"/>
              </a:rPr>
              <a:t>                       Belastbarkeit</a:t>
            </a:r>
            <a:endParaRPr lang="de-DE" altLang="de-DE" sz="2400" b="1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b="1" dirty="0">
              <a:latin typeface="Arial"/>
              <a:cs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Arial"/>
                <a:cs typeface="Arial"/>
              </a:rPr>
              <a:t>rennen, hüpfen …             einen Ball fangen</a:t>
            </a:r>
            <a:endParaRPr lang="de-DE" altLang="de-DE" sz="2400" b="1" dirty="0">
              <a:latin typeface="Arial" panose="020B0604020202020204" pitchFamily="34" charset="0"/>
              <a:cs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b="1" dirty="0">
              <a:latin typeface="Arial" panose="020B0604020202020204" pitchFamily="34" charset="0"/>
              <a:cs typeface="Arial"/>
            </a:endParaRPr>
          </a:p>
          <a:p>
            <a:pPr marL="0" indent="0" eaLnBrk="1" hangingPunct="1">
              <a:buNone/>
              <a:defRPr/>
            </a:pPr>
            <a:r>
              <a:rPr lang="de-DE" altLang="de-DE" sz="2400" b="1" dirty="0">
                <a:latin typeface="Arial"/>
                <a:cs typeface="Arial"/>
              </a:rPr>
              <a:t>eine Zeit still sitzen    	 ausschneiden     ausmalen</a:t>
            </a:r>
            <a:endParaRPr lang="de-DE" altLang="de-DE" sz="2400" b="1" dirty="0">
              <a:latin typeface="Arial" panose="020B0604020202020204" pitchFamily="34" charset="0"/>
              <a:cs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b="1" dirty="0">
              <a:latin typeface="Arial" panose="020B0604020202020204" pitchFamily="34" charset="0"/>
              <a:cs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Arial"/>
                <a:cs typeface="Arial"/>
              </a:rPr>
              <a:t> Jacke und Schuhe anziehen</a:t>
            </a:r>
            <a:endParaRPr lang="de-DE" altLang="de-DE" sz="2400" b="1" dirty="0">
              <a:latin typeface="Arial" panose="020B0604020202020204" pitchFamily="34" charset="0"/>
              <a:cs typeface="Arial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sz="2400" b="1" dirty="0">
                <a:latin typeface="Arial"/>
                <a:cs typeface="Arial"/>
              </a:rPr>
              <a:t>			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de-DE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de-DE" altLang="de-DE" dirty="0">
                <a:latin typeface="Arial" panose="020B0604020202020204" pitchFamily="34" charset="0"/>
              </a:rPr>
              <a:t>    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32771" name="Titel 1">
            <a:extLst>
              <a:ext uri="{FF2B5EF4-FFF2-40B4-BE49-F238E27FC236}">
                <a16:creationId xmlns:a16="http://schemas.microsoft.com/office/drawing/2014/main" id="{251F1061-11FC-4A7C-88BF-C385831C06F9}"/>
              </a:ext>
            </a:extLst>
          </p:cNvPr>
          <p:cNvSpPr>
            <a:spLocks/>
          </p:cNvSpPr>
          <p:nvPr/>
        </p:nvSpPr>
        <p:spPr bwMode="auto">
          <a:xfrm>
            <a:off x="0" y="260350"/>
            <a:ext cx="9153525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Körperliche Fähigkeiten</a:t>
            </a:r>
          </a:p>
        </p:txBody>
      </p:sp>
      <p:pic>
        <p:nvPicPr>
          <p:cNvPr id="32773" name="Grafik 7" descr="Ein Bild, das Person, Tisch, drinnen, Frau enthält.&#10;&#10;Mit sehr hoher Zuverlässigkeit generierte Beschreibung">
            <a:extLst>
              <a:ext uri="{FF2B5EF4-FFF2-40B4-BE49-F238E27FC236}">
                <a16:creationId xmlns:a16="http://schemas.microsoft.com/office/drawing/2014/main" id="{E2611BF1-796B-4B2E-9CBE-A7DE3A60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/>
          <a:stretch>
            <a:fillRect/>
          </a:stretch>
        </p:blipFill>
        <p:spPr bwMode="auto">
          <a:xfrm>
            <a:off x="3151188" y="4554538"/>
            <a:ext cx="29781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Grafik 9" descr="Ein Bild, das Person, Frau, drinnen enthält.&#10;&#10;Mit hoher Zuverlässigkeit generierte Beschreibung">
            <a:extLst>
              <a:ext uri="{FF2B5EF4-FFF2-40B4-BE49-F238E27FC236}">
                <a16:creationId xmlns:a16="http://schemas.microsoft.com/office/drawing/2014/main" id="{0E0D2528-0D4B-4972-A87B-9F4D952D5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" t="1968" r="8308" b="-1643"/>
          <a:stretch>
            <a:fillRect/>
          </a:stretch>
        </p:blipFill>
        <p:spPr bwMode="auto">
          <a:xfrm>
            <a:off x="338138" y="4554538"/>
            <a:ext cx="2471737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5" descr="Ein Bild, das Baum, draußen, Boden, Zaun enthält.&#10;&#10;Mit sehr hoher Zuverlässigkeit generierte Beschreibung">
            <a:extLst>
              <a:ext uri="{FF2B5EF4-FFF2-40B4-BE49-F238E27FC236}">
                <a16:creationId xmlns:a16="http://schemas.microsoft.com/office/drawing/2014/main" id="{B2851293-56C1-424F-8E3F-3CDEDF591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16867" r="16667" b="4016"/>
          <a:stretch>
            <a:fillRect/>
          </a:stretch>
        </p:blipFill>
        <p:spPr bwMode="auto">
          <a:xfrm>
            <a:off x="6334127" y="3583641"/>
            <a:ext cx="2326884" cy="293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hteck 2">
            <a:extLst>
              <a:ext uri="{FF2B5EF4-FFF2-40B4-BE49-F238E27FC236}">
                <a16:creationId xmlns:a16="http://schemas.microsoft.com/office/drawing/2014/main" id="{28381C17-82A7-468E-90C3-09159886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1341438"/>
            <a:ext cx="5904458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sich konzentrieren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sich etwas merken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de-DE" altLang="de-DE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Anstrengungsbereitschaft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und Ausdauer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kindgemäßes Sachwissen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und Erfahrungswissen 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durch Geschichten und Lieder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2000" dirty="0">
                <a:latin typeface="Arial" panose="020B0604020202020204" pitchFamily="34" charset="0"/>
              </a:rPr>
              <a:t>Namen von Alltagsgegenständen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2000" dirty="0">
                <a:latin typeface="Arial" panose="020B0604020202020204" pitchFamily="34" charset="0"/>
              </a:rPr>
              <a:t>Geburtstag, Adresse, Telefonnummer</a:t>
            </a:r>
          </a:p>
          <a:p>
            <a:pPr marL="1085850" lvl="1" indent="-3429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de-DE" altLang="de-DE" sz="2000" dirty="0">
                <a:latin typeface="Arial" panose="020B0604020202020204" pitchFamily="34" charset="0"/>
              </a:rPr>
              <a:t>Tiere, Jahreszeiten,…</a:t>
            </a:r>
            <a:endParaRPr lang="de-DE" altLang="de-DE" sz="20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itel 1">
            <a:extLst>
              <a:ext uri="{FF2B5EF4-FFF2-40B4-BE49-F238E27FC236}">
                <a16:creationId xmlns:a16="http://schemas.microsoft.com/office/drawing/2014/main" id="{35DB1065-262A-4DEA-9E04-A5134AF87BBA}"/>
              </a:ext>
            </a:extLst>
          </p:cNvPr>
          <p:cNvSpPr>
            <a:spLocks/>
          </p:cNvSpPr>
          <p:nvPr/>
        </p:nvSpPr>
        <p:spPr bwMode="auto">
          <a:xfrm>
            <a:off x="0" y="237103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latin typeface="Arial" panose="020B0604020202020204" pitchFamily="34" charset="0"/>
              </a:rPr>
              <a:t>Geistige Fähigkeiten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3141B7-CC98-4D1A-A898-5F384C2060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34301" cy="26228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B45AB0C-7E9D-4DFE-81C7-C067AB4E2554}"/>
              </a:ext>
            </a:extLst>
          </p:cNvPr>
          <p:cNvSpPr/>
          <p:nvPr/>
        </p:nvSpPr>
        <p:spPr>
          <a:xfrm>
            <a:off x="755650" y="1628775"/>
            <a:ext cx="5184775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Zählen bis 10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Mengen bis 6 schnell </a:t>
            </a:r>
            <a:r>
              <a:rPr lang="de-DE" altLang="de-DE" sz="2400" dirty="0">
                <a:latin typeface="Arial" charset="0"/>
              </a:rPr>
              <a:t>(ohne Zählen) </a:t>
            </a:r>
            <a:r>
              <a:rPr lang="de-DE" altLang="de-DE" sz="2400" b="1" dirty="0">
                <a:latin typeface="Arial" charset="0"/>
              </a:rPr>
              <a:t>erkennen und vergleichen (Was ist mehr/ weniger?)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Mengen nach der Größe ordnen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Alltagsverständnis für mathematische Operationen (Kommt etwas dazu? Nehme ich etwas weg?)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de-DE" altLang="de-DE" dirty="0">
                <a:latin typeface="Arial" charset="0"/>
              </a:rPr>
            </a:br>
            <a:endParaRPr lang="de-DE" altLang="de-DE" dirty="0">
              <a:latin typeface="Arial" charset="0"/>
            </a:endParaRPr>
          </a:p>
        </p:txBody>
      </p:sp>
      <p:sp>
        <p:nvSpPr>
          <p:cNvPr id="36867" name="Titel 1">
            <a:extLst>
              <a:ext uri="{FF2B5EF4-FFF2-40B4-BE49-F238E27FC236}">
                <a16:creationId xmlns:a16="http://schemas.microsoft.com/office/drawing/2014/main" id="{A1671C0A-717D-45E9-AE81-91309701C42D}"/>
              </a:ext>
            </a:extLst>
          </p:cNvPr>
          <p:cNvSpPr>
            <a:spLocks/>
          </p:cNvSpPr>
          <p:nvPr/>
        </p:nvSpPr>
        <p:spPr bwMode="auto">
          <a:xfrm>
            <a:off x="0" y="321692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Geistige Fähigkeiten</a:t>
            </a:r>
          </a:p>
        </p:txBody>
      </p:sp>
      <p:pic>
        <p:nvPicPr>
          <p:cNvPr id="36868" name="Grafik 3" descr="Ein Bild, das Apfel, Obst, grün, drinnen enthält.&#10;&#10;Automatisch generierte Beschreibung">
            <a:extLst>
              <a:ext uri="{FF2B5EF4-FFF2-40B4-BE49-F238E27FC236}">
                <a16:creationId xmlns:a16="http://schemas.microsoft.com/office/drawing/2014/main" id="{85FFE1D7-AAB9-4503-AD45-39C38E39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463675"/>
            <a:ext cx="24018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Grafik 7" descr="Ein Bild, das sitzend, drinnen, orange, Orangen enthält.&#10;&#10;Automatisch generierte Beschreibung">
            <a:extLst>
              <a:ext uri="{FF2B5EF4-FFF2-40B4-BE49-F238E27FC236}">
                <a16:creationId xmlns:a16="http://schemas.microsoft.com/office/drawing/2014/main" id="{95934889-5D01-402D-849C-4854359D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65" y="3501008"/>
            <a:ext cx="23495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eck 1">
            <a:extLst>
              <a:ext uri="{FF2B5EF4-FFF2-40B4-BE49-F238E27FC236}">
                <a16:creationId xmlns:a16="http://schemas.microsoft.com/office/drawing/2014/main" id="{75E4F954-C589-4D09-B58C-94E4FB34A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628775"/>
            <a:ext cx="821531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Sehen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Farben und Formen erkennen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Visuelle Differenzierungsfähigkeit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Raum – Lage – Wahrnehmung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	</a:t>
            </a:r>
            <a:r>
              <a:rPr lang="de-DE" altLang="de-DE" sz="2400" dirty="0">
                <a:latin typeface="Arial" panose="020B0604020202020204" pitchFamily="34" charset="0"/>
              </a:rPr>
              <a:t>z.B. die Lage von Gegenständen im Raum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           beschreiben (vorne-hinten-rechts-links)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Auge – Hand Koordination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	</a:t>
            </a:r>
            <a:r>
              <a:rPr lang="de-DE" altLang="de-DE" sz="2400" dirty="0">
                <a:latin typeface="Arial" panose="020B0604020202020204" pitchFamily="34" charset="0"/>
              </a:rPr>
              <a:t>z.B. beim Ausmalen einen Stift kontrollieren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38915" name="Titel 1">
            <a:extLst>
              <a:ext uri="{FF2B5EF4-FFF2-40B4-BE49-F238E27FC236}">
                <a16:creationId xmlns:a16="http://schemas.microsoft.com/office/drawing/2014/main" id="{2071A683-99B1-4A31-9B0E-6BB91B122C03}"/>
              </a:ext>
            </a:extLst>
          </p:cNvPr>
          <p:cNvSpPr>
            <a:spLocks/>
          </p:cNvSpPr>
          <p:nvPr/>
        </p:nvSpPr>
        <p:spPr bwMode="auto">
          <a:xfrm>
            <a:off x="0" y="237102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latin typeface="Arial" panose="020B0604020202020204" pitchFamily="34" charset="0"/>
              </a:rPr>
              <a:t>Geistige Fähigkeiten</a:t>
            </a:r>
          </a:p>
        </p:txBody>
      </p:sp>
      <p:sp>
        <p:nvSpPr>
          <p:cNvPr id="38916" name="Rechteck 11">
            <a:extLst>
              <a:ext uri="{FF2B5EF4-FFF2-40B4-BE49-F238E27FC236}">
                <a16:creationId xmlns:a16="http://schemas.microsoft.com/office/drawing/2014/main" id="{D16A4332-6B2D-45F6-B8E8-6CF54270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559175"/>
            <a:ext cx="2608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b - d  -   p - g</a:t>
            </a:r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id="{508770E6-B66C-483C-B7EB-FA03C461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8096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>
            <a:extLst>
              <a:ext uri="{FF2B5EF4-FFF2-40B4-BE49-F238E27FC236}">
                <a16:creationId xmlns:a16="http://schemas.microsoft.com/office/drawing/2014/main" id="{FFFBBF7B-76A6-45A8-8C94-3274B29A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239838"/>
            <a:ext cx="9620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>
            <a:extLst>
              <a:ext uri="{FF2B5EF4-FFF2-40B4-BE49-F238E27FC236}">
                <a16:creationId xmlns:a16="http://schemas.microsoft.com/office/drawing/2014/main" id="{48B6B69D-518D-4F96-8CFF-5C96BE50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346200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Grafik 2" descr="Ein Bild, das Gefäß, Becher enthält.&#10;&#10;Automatisch generierte Beschreibung">
            <a:extLst>
              <a:ext uri="{FF2B5EF4-FFF2-40B4-BE49-F238E27FC236}">
                <a16:creationId xmlns:a16="http://schemas.microsoft.com/office/drawing/2014/main" id="{4B6E1A8B-F398-4279-9DED-E76FC2A9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70188"/>
            <a:ext cx="9223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Grafik 15" descr="Ein Bild, das Gefäß, Becher enthält.&#10;&#10;Automatisch generierte Beschreibung">
            <a:extLst>
              <a:ext uri="{FF2B5EF4-FFF2-40B4-BE49-F238E27FC236}">
                <a16:creationId xmlns:a16="http://schemas.microsoft.com/office/drawing/2014/main" id="{3364A519-129F-4207-9619-2ABCB673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751138"/>
            <a:ext cx="9223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8" descr="Ein Bild, das Bleistift enthält.&#10;&#10;Automatisch generierte Beschreibung">
            <a:extLst>
              <a:ext uri="{FF2B5EF4-FFF2-40B4-BE49-F238E27FC236}">
                <a16:creationId xmlns:a16="http://schemas.microsoft.com/office/drawing/2014/main" id="{6E7601B8-2B81-4788-AE88-95AAE9F9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41" y="4681750"/>
            <a:ext cx="1161844" cy="198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829558B9-1197-4487-88DD-E2BA8370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9875"/>
            <a:ext cx="8229600" cy="1143000"/>
          </a:xfrm>
          <a:solidFill>
            <a:srgbClr val="66FF66"/>
          </a:solidFill>
        </p:spPr>
        <p:txBody>
          <a:bodyPr/>
          <a:lstStyle/>
          <a:p>
            <a:r>
              <a:rPr lang="de-DE" altLang="de-DE"/>
              <a:t>Unsere Schule</a:t>
            </a:r>
          </a:p>
        </p:txBody>
      </p:sp>
      <p:pic>
        <p:nvPicPr>
          <p:cNvPr id="10243" name="Picture 8" descr="Logo - fertig">
            <a:extLst>
              <a:ext uri="{FF2B5EF4-FFF2-40B4-BE49-F238E27FC236}">
                <a16:creationId xmlns:a16="http://schemas.microsoft.com/office/drawing/2014/main" id="{2CD73BF3-14C1-4F57-A69C-69918727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10366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EDE0B4F-75F4-4AA1-A6E1-1759901720D5}"/>
              </a:ext>
            </a:extLst>
          </p:cNvPr>
          <p:cNvSpPr txBox="1"/>
          <p:nvPr/>
        </p:nvSpPr>
        <p:spPr>
          <a:xfrm>
            <a:off x="815975" y="2257425"/>
            <a:ext cx="77771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3200" b="1" dirty="0">
                <a:solidFill>
                  <a:srgbClr val="00B050"/>
                </a:solidFill>
                <a:latin typeface="Arial" charset="0"/>
              </a:rPr>
              <a:t>Leitbild </a:t>
            </a:r>
          </a:p>
          <a:p>
            <a:pPr eaLnBrk="1" hangingPunct="1">
              <a:defRPr/>
            </a:pPr>
            <a:r>
              <a:rPr lang="de-DE" sz="2400" b="1" dirty="0">
                <a:latin typeface="Arial" charset="0"/>
              </a:rPr>
              <a:t>https://gs-karl-lederer.de/leitbild/</a:t>
            </a:r>
          </a:p>
          <a:p>
            <a:pPr lvl="3" eaLnBrk="1" hangingPunct="1">
              <a:defRPr/>
            </a:pPr>
            <a:endParaRPr lang="de-DE" dirty="0">
              <a:latin typeface="Arial" charset="0"/>
            </a:endParaRPr>
          </a:p>
          <a:p>
            <a:pPr marL="1714500" lvl="3" indent="-342900" eaLnBrk="1" hangingPunct="1">
              <a:buFont typeface="Wingdings" panose="05000000000000000000" pitchFamily="2" charset="2"/>
              <a:buChar char="Ø"/>
              <a:defRPr/>
            </a:pPr>
            <a:endParaRPr lang="de-DE" dirty="0">
              <a:latin typeface="Arial" charset="0"/>
            </a:endParaRPr>
          </a:p>
        </p:txBody>
      </p:sp>
      <p:pic>
        <p:nvPicPr>
          <p:cNvPr id="10245" name="Grafik 5">
            <a:extLst>
              <a:ext uri="{FF2B5EF4-FFF2-40B4-BE49-F238E27FC236}">
                <a16:creationId xmlns:a16="http://schemas.microsoft.com/office/drawing/2014/main" id="{288C7F18-B8C8-4A0F-95E4-2BDAD287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695325"/>
            <a:ext cx="15732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2" descr="Ein Bild, das Uhr enthält.&#10;&#10;Automatisch generierte Beschreibung">
            <a:extLst>
              <a:ext uri="{FF2B5EF4-FFF2-40B4-BE49-F238E27FC236}">
                <a16:creationId xmlns:a16="http://schemas.microsoft.com/office/drawing/2014/main" id="{4950C96D-7223-490D-9B3E-78D59A7E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5494477"/>
            <a:ext cx="28336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B88E282-1228-4BC5-9674-B98EF6FF40B4}"/>
              </a:ext>
            </a:extLst>
          </p:cNvPr>
          <p:cNvSpPr/>
          <p:nvPr/>
        </p:nvSpPr>
        <p:spPr>
          <a:xfrm>
            <a:off x="755576" y="3339873"/>
            <a:ext cx="7704856" cy="3201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wollen, dass alle mit Freude lernen. Dafür gestalten wir Schule 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vielfältig und motivierend.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Tx/>
              <a:buAutoNum type="arabicPeriod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Wir unterstützen jede/n in der Persönlichkeitsentwicklung.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Tx/>
              <a:buAutoNum type="arabicPeriod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sind eine Schule der Gemeinschaft.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Tx/>
              <a:buAutoNum type="arabicPeriod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fördern das demokratische Miteinander.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FontTx/>
              <a:buAutoNum type="arabicPeriod"/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ermutigen zur aktiven und verantwortungsbewussten Teilhabe </a:t>
            </a:r>
            <a:b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Welt.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9C0DF3F7-79CB-4662-9894-4A9CA6E015AC}"/>
              </a:ext>
            </a:extLst>
          </p:cNvPr>
          <p:cNvSpPr>
            <a:spLocks/>
          </p:cNvSpPr>
          <p:nvPr/>
        </p:nvSpPr>
        <p:spPr bwMode="auto">
          <a:xfrm>
            <a:off x="0" y="260350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Niemand kann alles - </a:t>
            </a:r>
          </a:p>
        </p:txBody>
      </p:sp>
      <p:sp>
        <p:nvSpPr>
          <p:cNvPr id="51203" name="Textfeld 2">
            <a:extLst>
              <a:ext uri="{FF2B5EF4-FFF2-40B4-BE49-F238E27FC236}">
                <a16:creationId xmlns:a16="http://schemas.microsoft.com/office/drawing/2014/main" id="{031606BA-6215-4091-B63F-2240D0D5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12875"/>
            <a:ext cx="7632700" cy="10779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Aber: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Jedes Kind kann etwas und hat Stärken!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253DDB-BC30-4DFE-A03D-1E6684CE7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2535954" cy="38009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F8A156-D365-4E03-BA5D-B25D11C208CD}"/>
              </a:ext>
            </a:extLst>
          </p:cNvPr>
          <p:cNvSpPr/>
          <p:nvPr/>
        </p:nvSpPr>
        <p:spPr>
          <a:xfrm>
            <a:off x="708025" y="981074"/>
            <a:ext cx="3503935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de-DE" altLang="de-DE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3200" b="1" dirty="0">
                <a:latin typeface="Arial" charset="0"/>
              </a:rPr>
              <a:t>Hören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800" dirty="0">
              <a:latin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Geräusche, Rhythmen,</a:t>
            </a:r>
            <a:br>
              <a:rPr lang="de-DE" altLang="de-DE" sz="2400" b="1" dirty="0">
                <a:latin typeface="Arial" charset="0"/>
              </a:rPr>
            </a:br>
            <a:r>
              <a:rPr lang="de-DE" altLang="de-DE" sz="2400" b="1" dirty="0">
                <a:latin typeface="Arial" charset="0"/>
              </a:rPr>
              <a:t>Reime, Laute erkennen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sich Gehörtes merken </a:t>
            </a:r>
          </a:p>
        </p:txBody>
      </p:sp>
      <p:sp>
        <p:nvSpPr>
          <p:cNvPr id="43011" name="Titel 1">
            <a:extLst>
              <a:ext uri="{FF2B5EF4-FFF2-40B4-BE49-F238E27FC236}">
                <a16:creationId xmlns:a16="http://schemas.microsoft.com/office/drawing/2014/main" id="{6B5D0000-F59B-4A71-A98F-6B80AADC2822}"/>
              </a:ext>
            </a:extLst>
          </p:cNvPr>
          <p:cNvSpPr>
            <a:spLocks/>
          </p:cNvSpPr>
          <p:nvPr/>
        </p:nvSpPr>
        <p:spPr bwMode="auto">
          <a:xfrm>
            <a:off x="0" y="237103"/>
            <a:ext cx="9144000" cy="71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latin typeface="Arial" panose="020B0604020202020204" pitchFamily="34" charset="0"/>
              </a:rPr>
              <a:t>Geistige Fähigkeiten</a:t>
            </a:r>
          </a:p>
        </p:txBody>
      </p:sp>
      <p:pic>
        <p:nvPicPr>
          <p:cNvPr id="43012" name="Grafik 3">
            <a:extLst>
              <a:ext uri="{FF2B5EF4-FFF2-40B4-BE49-F238E27FC236}">
                <a16:creationId xmlns:a16="http://schemas.microsoft.com/office/drawing/2014/main" id="{599F2CDB-76EE-4745-BABE-7978A948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89938"/>
            <a:ext cx="4486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937840-D9C5-43C0-9507-B9E9F2BD58E4}"/>
              </a:ext>
            </a:extLst>
          </p:cNvPr>
          <p:cNvSpPr/>
          <p:nvPr/>
        </p:nvSpPr>
        <p:spPr>
          <a:xfrm>
            <a:off x="4788024" y="1268760"/>
            <a:ext cx="396081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3200" b="1" dirty="0">
                <a:latin typeface="Arial" charset="0"/>
              </a:rPr>
              <a:t>Sprechen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klare Aussprache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Artikel (der, die, das)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2400" b="1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vollständige Sätze</a:t>
            </a:r>
            <a:endParaRPr lang="de-DE" altLang="de-DE" sz="2400" dirty="0">
              <a:latin typeface="Arial" charset="0"/>
            </a:endParaRP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5C564B5E-3125-43EF-A67A-DB22F762FB15}"/>
              </a:ext>
            </a:extLst>
          </p:cNvPr>
          <p:cNvSpPr/>
          <p:nvPr/>
        </p:nvSpPr>
        <p:spPr>
          <a:xfrm>
            <a:off x="3491880" y="3854574"/>
            <a:ext cx="1800225" cy="1130300"/>
          </a:xfrm>
          <a:prstGeom prst="wedgeEllipseCallout">
            <a:avLst>
              <a:gd name="adj1" fmla="val -56392"/>
              <a:gd name="adj2" fmla="val 297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hören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EF78AD27-A954-403B-91B5-A2434B2FAABD}"/>
              </a:ext>
            </a:extLst>
          </p:cNvPr>
          <p:cNvSpPr/>
          <p:nvPr/>
        </p:nvSpPr>
        <p:spPr>
          <a:xfrm>
            <a:off x="5625435" y="3801390"/>
            <a:ext cx="1800225" cy="1130300"/>
          </a:xfrm>
          <a:prstGeom prst="wedgeEllipseCallout">
            <a:avLst>
              <a:gd name="adj1" fmla="val 64839"/>
              <a:gd name="adj2" fmla="val 2866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sprechen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442AE15A-C8F1-4965-9EC9-FEEA77631651}"/>
              </a:ext>
            </a:extLst>
          </p:cNvPr>
          <p:cNvSpPr/>
          <p:nvPr/>
        </p:nvSpPr>
        <p:spPr>
          <a:xfrm>
            <a:off x="2699767" y="5240114"/>
            <a:ext cx="1800225" cy="1130300"/>
          </a:xfrm>
          <a:prstGeom prst="wedgeEllipseCallout">
            <a:avLst>
              <a:gd name="adj1" fmla="val -56392"/>
              <a:gd name="adj2" fmla="val 297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verstehen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2AE31A-72FF-4205-AAC5-59043F24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18" y="4823040"/>
            <a:ext cx="3040380" cy="18440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18CEE7-4541-430D-9223-D0953AE68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098" y="1272622"/>
            <a:ext cx="876300" cy="426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8CFBE01-CA0E-4859-8DF0-52A4EFB1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Internet (Handy, Tablet)</a:t>
            </a:r>
            <a:endParaRPr lang="de-DE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9B274-322B-4B56-A574-9822A81D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Handyverbot beinhaltet auch Smart Watches </a:t>
            </a:r>
          </a:p>
          <a:p>
            <a:r>
              <a:rPr lang="de-DE" dirty="0"/>
              <a:t>   ( gesetzlich geregeltArt.56 Abs.5 </a:t>
            </a:r>
            <a:r>
              <a:rPr lang="de-DE" dirty="0" err="1"/>
              <a:t>BayEUG</a:t>
            </a:r>
            <a:r>
              <a:rPr lang="de-DE" dirty="0"/>
              <a:t>)</a:t>
            </a:r>
          </a:p>
          <a:p>
            <a:r>
              <a:rPr lang="de-DE" dirty="0"/>
              <a:t>digitale Endgeräte dürfen weder „gesehen noch gehört werden“</a:t>
            </a:r>
          </a:p>
          <a:p>
            <a:r>
              <a:rPr lang="de-DE" dirty="0"/>
              <a:t>müssen ausgeschaltet im Schulranzen bleiben</a:t>
            </a:r>
          </a:p>
          <a:p>
            <a:r>
              <a:rPr lang="de-DE" dirty="0"/>
              <a:t>werden sonst abgenommen und müssen von den Eltern im Sekretariat abgeholt werden.</a:t>
            </a:r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5E0468D-E2CE-4496-A60C-BF7771C2F26B}"/>
              </a:ext>
            </a:extLst>
          </p:cNvPr>
          <p:cNvSpPr txBox="1">
            <a:spLocks/>
          </p:cNvSpPr>
          <p:nvPr/>
        </p:nvSpPr>
        <p:spPr bwMode="auto">
          <a:xfrm>
            <a:off x="0" y="333375"/>
            <a:ext cx="91440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</a:rPr>
              <a:t>Handys/Smart Watches</a:t>
            </a:r>
          </a:p>
        </p:txBody>
      </p:sp>
    </p:spTree>
    <p:extLst>
      <p:ext uri="{BB962C8B-B14F-4D97-AF65-F5344CB8AC3E}">
        <p14:creationId xmlns:p14="http://schemas.microsoft.com/office/powerpoint/2010/main" val="52194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DB304C-7F52-4D63-ADC5-76449942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7 bis 10 Jahre: </a:t>
            </a:r>
            <a:r>
              <a:rPr lang="de-DE" dirty="0"/>
              <a:t>Maximal 60 Minuten pro Tag </a:t>
            </a:r>
            <a:r>
              <a:rPr lang="de-DE" b="1" dirty="0"/>
              <a:t>Bildschirmzeit</a:t>
            </a:r>
            <a:r>
              <a:rPr lang="de-DE" dirty="0"/>
              <a:t>; </a:t>
            </a:r>
          </a:p>
          <a:p>
            <a:r>
              <a:rPr lang="de-DE" dirty="0"/>
              <a:t>Inhalte werden gemeinsam besprochen. </a:t>
            </a:r>
          </a:p>
          <a:p>
            <a:r>
              <a:rPr lang="de-DE" dirty="0"/>
              <a:t>Wichtig: Jugendschutz-Tools und -Einstellungen sollten zur Unterstützung eingesetzt werden, wenn das Kind mal ohne Begleitung online ist.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437C076-5E8D-4D33-BBB6-59D4592F30E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</a:rPr>
              <a:t>Medienkonsum</a:t>
            </a:r>
          </a:p>
        </p:txBody>
      </p:sp>
    </p:spTree>
    <p:extLst>
      <p:ext uri="{BB962C8B-B14F-4D97-AF65-F5344CB8AC3E}">
        <p14:creationId xmlns:p14="http://schemas.microsoft.com/office/powerpoint/2010/main" val="94635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DB304C-7F52-4D63-ADC5-76449942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Wird nicht mehr gemeinsam gesurft und ferngesehen, sollten Eltern und Kinder im Gespräch bleiben, was das Kind macht und wie die Inhalte gestaltet sind, die geschaut oder gespielt werden.</a:t>
            </a:r>
          </a:p>
          <a:p>
            <a:r>
              <a:rPr lang="de-DE" dirty="0"/>
              <a:t>Besondere Problematik: Chatgruppen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Verantwortung der Eltern – Vorbildfunktion!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https://www.klicksafe.de/bildschirm-und-medienzeit-was-ist-fuer-kinder-in-ordnung</a:t>
            </a:r>
            <a:endParaRPr lang="de-DE" dirty="0"/>
          </a:p>
          <a:p>
            <a:pPr marL="0" indent="0">
              <a:buNone/>
            </a:pPr>
            <a:endParaRPr lang="de-DE" sz="1400" dirty="0"/>
          </a:p>
          <a:p>
            <a:r>
              <a:rPr lang="de-DE" sz="2000" dirty="0"/>
              <a:t>Gefahren der Medienpräsenz von Kindern </a:t>
            </a:r>
            <a:r>
              <a:rPr lang="de-DE" sz="1400" dirty="0"/>
              <a:t>(Bilder von Kindern posten in jeder Lebenslage)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         „Nachricht von Ella“ (</a:t>
            </a:r>
            <a:r>
              <a:rPr lang="de-DE" sz="1400" dirty="0" err="1">
                <a:solidFill>
                  <a:srgbClr val="FF0000"/>
                </a:solidFill>
              </a:rPr>
              <a:t>youtube</a:t>
            </a:r>
            <a:r>
              <a:rPr lang="de-DE" sz="1400" dirty="0">
                <a:solidFill>
                  <a:srgbClr val="FF0000"/>
                </a:solidFill>
              </a:rPr>
              <a:t>) </a:t>
            </a:r>
            <a:r>
              <a:rPr lang="de-DE" sz="1400" dirty="0">
                <a:solidFill>
                  <a:srgbClr val="FF0000"/>
                </a:solidFill>
                <a:hlinkClick r:id="rId3"/>
              </a:rPr>
              <a:t>https://www.youtube.com/watch?v=bu-fR8nrwjs</a:t>
            </a:r>
            <a:endParaRPr lang="de-DE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400" dirty="0">
                <a:solidFill>
                  <a:srgbClr val="FF0000"/>
                </a:solidFill>
              </a:rPr>
              <a:t>          https://www.youtube.com/watch?v=bu-fR8nrwjshttps://www.youtube.com/watch?v=bu-fR8nrwjs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437C076-5E8D-4D33-BBB6-59D4592F30E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" panose="020B0604020202020204" pitchFamily="34" charset="0"/>
              </a:rPr>
              <a:t>Medienkonsum</a:t>
            </a:r>
          </a:p>
        </p:txBody>
      </p:sp>
    </p:spTree>
    <p:extLst>
      <p:ext uri="{BB962C8B-B14F-4D97-AF65-F5344CB8AC3E}">
        <p14:creationId xmlns:p14="http://schemas.microsoft.com/office/powerpoint/2010/main" val="4178636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nhaltsplatzhalter 2">
            <a:extLst>
              <a:ext uri="{FF2B5EF4-FFF2-40B4-BE49-F238E27FC236}">
                <a16:creationId xmlns:a16="http://schemas.microsoft.com/office/drawing/2014/main" id="{1D8D8410-F1C8-4E73-97E8-44A47F495A8B}"/>
              </a:ext>
            </a:extLst>
          </p:cNvPr>
          <p:cNvSpPr>
            <a:spLocks/>
          </p:cNvSpPr>
          <p:nvPr/>
        </p:nvSpPr>
        <p:spPr bwMode="auto">
          <a:xfrm>
            <a:off x="468313" y="1628775"/>
            <a:ext cx="79930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altLang="de-DE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9395" name="Titel 1">
            <a:extLst>
              <a:ext uri="{FF2B5EF4-FFF2-40B4-BE49-F238E27FC236}">
                <a16:creationId xmlns:a16="http://schemas.microsoft.com/office/drawing/2014/main" id="{A2B8C40A-7A4C-492A-BD0A-0F189550C8D1}"/>
              </a:ext>
            </a:extLst>
          </p:cNvPr>
          <p:cNvSpPr>
            <a:spLocks/>
          </p:cNvSpPr>
          <p:nvPr/>
        </p:nvSpPr>
        <p:spPr bwMode="auto">
          <a:xfrm>
            <a:off x="0" y="265112"/>
            <a:ext cx="9144000" cy="7112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Schulspiel</a:t>
            </a:r>
            <a:endParaRPr lang="de-DE" altLang="de-DE" b="1" dirty="0">
              <a:latin typeface="Arial" panose="020B0604020202020204" pitchFamily="34" charset="0"/>
            </a:endParaRPr>
          </a:p>
        </p:txBody>
      </p:sp>
      <p:pic>
        <p:nvPicPr>
          <p:cNvPr id="59396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4E6509-B9A6-4B44-9CE0-D79A96E1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03" y="5161842"/>
            <a:ext cx="3430384" cy="171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C68EB08-FC34-41C5-906B-1FED61921FC2}"/>
              </a:ext>
            </a:extLst>
          </p:cNvPr>
          <p:cNvSpPr/>
          <p:nvPr/>
        </p:nvSpPr>
        <p:spPr>
          <a:xfrm>
            <a:off x="107504" y="1133835"/>
            <a:ext cx="8928992" cy="559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lnSpc>
                <a:spcPct val="120000"/>
              </a:lnSpc>
              <a:buFontTx/>
              <a:buChar char="-"/>
            </a:pPr>
            <a:r>
              <a:rPr lang="de-DE" altLang="de-DE" b="1" dirty="0">
                <a:sym typeface="Wingdings" panose="05000000000000000000" pitchFamily="2" charset="2"/>
              </a:rPr>
              <a:t>Anstatt des Schulspiels besuchen die Kinder in diesem Jahr eine  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ym typeface="Wingdings" panose="05000000000000000000" pitchFamily="2" charset="2"/>
              </a:rPr>
              <a:t>     Unterrichtsstunde in der Karl-Lederer-Grundschule.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Char char="-"/>
            </a:pPr>
            <a:r>
              <a:rPr lang="de-DE" altLang="de-DE" b="1" dirty="0">
                <a:sym typeface="Wingdings" panose="05000000000000000000" pitchFamily="2" charset="2"/>
              </a:rPr>
              <a:t>Den Termin hierfür vereinbaren wir mit dem Kindergarten und Sie erhalten diesen in einem Elternbrief der Schule im Kindergarten.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Char char="-"/>
            </a:pPr>
            <a:r>
              <a:rPr lang="de-DE" altLang="de-DE" b="1" dirty="0">
                <a:sym typeface="Wingdings" panose="05000000000000000000" pitchFamily="2" charset="2"/>
              </a:rPr>
              <a:t>Bei Auffälligkeiten kontaktieren wir Sie im Anschluss telefonisch.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Char char="-"/>
            </a:pPr>
            <a:r>
              <a:rPr lang="de-DE" altLang="de-DE" b="1" dirty="0">
                <a:sym typeface="Wingdings" panose="05000000000000000000" pitchFamily="2" charset="2"/>
              </a:rPr>
              <a:t>Sollten Sie vorab Fragen oder </a:t>
            </a:r>
            <a:r>
              <a:rPr lang="de-DE" alt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wichtige Informationen für die        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    Schule haben, kontaktieren Sie uns bitte vorab per </a:t>
            </a:r>
            <a:r>
              <a:rPr lang="de-DE" altLang="de-DE" b="1" dirty="0" err="1">
                <a:solidFill>
                  <a:srgbClr val="FF0000"/>
                </a:solidFill>
                <a:sym typeface="Wingdings" panose="05000000000000000000" pitchFamily="2" charset="2"/>
              </a:rPr>
              <a:t>e-mail</a:t>
            </a:r>
            <a:r>
              <a:rPr lang="de-DE" alt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    (z.B. Unsicherheit bei Einschulung eines Korridor-Kindes,   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    Empfehlung eines Kinderarztes/Therapeuten)	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ym typeface="Wingdings" panose="05000000000000000000" pitchFamily="2" charset="2"/>
              </a:rPr>
              <a:t>- Ihren Termin für die Schuleinschreibung buchen Sie im   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ym typeface="Wingdings" panose="05000000000000000000" pitchFamily="2" charset="2"/>
              </a:rPr>
              <a:t>  Schulantrag online.</a:t>
            </a:r>
          </a:p>
          <a:p>
            <a:pPr lvl="1" eaLnBrk="1" hangingPunct="1">
              <a:lnSpc>
                <a:spcPct val="120000"/>
              </a:lnSpc>
            </a:pPr>
            <a:r>
              <a:rPr lang="de-DE" altLang="de-DE" b="1" dirty="0">
                <a:sym typeface="Wingdings" panose="05000000000000000000" pitchFamily="2" charset="2"/>
              </a:rPr>
              <a:t>- Die Schuleinschreibung findet zu Ihrem Termin im Sekretariat statt.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b="1" u="sng" dirty="0">
                <a:sym typeface="Wingdings" panose="05000000000000000000" pitchFamily="2" charset="2"/>
              </a:rPr>
              <a:t>Fragen/Info vorab per E-Mail an das Sekretariat:</a:t>
            </a:r>
          </a:p>
          <a:p>
            <a:pPr eaLnBrk="1" hangingPunct="1">
              <a:lnSpc>
                <a:spcPct val="120000"/>
              </a:lnSpc>
            </a:pPr>
            <a:r>
              <a:rPr lang="fr-FR" b="1" i="1" dirty="0"/>
              <a:t>	</a:t>
            </a:r>
            <a:r>
              <a:rPr lang="fr-FR" b="1" i="1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karl-lederer.gs@geretsried.de</a:t>
            </a:r>
            <a:endParaRPr lang="fr-FR" b="1" i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de-DE" b="1" i="1" dirty="0">
                <a:solidFill>
                  <a:srgbClr val="FF0000"/>
                </a:solidFill>
                <a:sym typeface="Wingdings" panose="05000000000000000000" pitchFamily="2" charset="2"/>
              </a:rPr>
              <a:t>            </a:t>
            </a:r>
            <a:r>
              <a:rPr lang="fr-FR" altLang="de-DE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Betreff</a:t>
            </a:r>
            <a:r>
              <a:rPr lang="fr-FR" altLang="de-DE" b="1" i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fr-FR" altLang="de-DE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Einschulung</a:t>
            </a:r>
            <a:endParaRPr lang="de-DE" altLang="de-DE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58AE0F-1BF9-4793-BECF-B9452A077A71}"/>
              </a:ext>
            </a:extLst>
          </p:cNvPr>
          <p:cNvSpPr>
            <a:spLocks/>
          </p:cNvSpPr>
          <p:nvPr/>
        </p:nvSpPr>
        <p:spPr bwMode="auto">
          <a:xfrm>
            <a:off x="539750" y="465296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br>
              <a:rPr lang="de-DE" altLang="de-DE" b="1" dirty="0">
                <a:latin typeface="Arial" panose="020B0604020202020204" pitchFamily="34" charset="0"/>
              </a:rPr>
            </a:b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299" name="Titel 1">
            <a:extLst>
              <a:ext uri="{FF2B5EF4-FFF2-40B4-BE49-F238E27FC236}">
                <a16:creationId xmlns:a16="http://schemas.microsoft.com/office/drawing/2014/main" id="{ABFD889C-EA65-4317-B905-F21C1A453B44}"/>
              </a:ext>
            </a:extLst>
          </p:cNvPr>
          <p:cNvSpPr>
            <a:spLocks/>
          </p:cNvSpPr>
          <p:nvPr/>
        </p:nvSpPr>
        <p:spPr bwMode="auto">
          <a:xfrm>
            <a:off x="0" y="260349"/>
            <a:ext cx="9144000" cy="10810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Organisatorisches zum Einschulungsverfahren 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55300" name="Rechteck 3">
            <a:extLst>
              <a:ext uri="{FF2B5EF4-FFF2-40B4-BE49-F238E27FC236}">
                <a16:creationId xmlns:a16="http://schemas.microsoft.com/office/drawing/2014/main" id="{AFBEB015-D868-4646-96FE-1DD9CB89C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341438"/>
            <a:ext cx="8207375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de-DE" sz="2800" b="1" dirty="0"/>
              <a:t>Schuleinschreibung: im Sekretariat zu Ihrem Termin</a:t>
            </a:r>
          </a:p>
          <a:p>
            <a:pPr>
              <a:buNone/>
            </a:pPr>
            <a:r>
              <a:rPr lang="de-DE" sz="2400" dirty="0"/>
              <a:t>Bringen Sie zu Ihrem Termin bitte mit:</a:t>
            </a:r>
          </a:p>
          <a:p>
            <a:pPr marL="342900" indent="-342900"/>
            <a:r>
              <a:rPr lang="de-DE" sz="2400" b="1" dirty="0"/>
              <a:t>Geburtsurkunde</a:t>
            </a:r>
            <a:r>
              <a:rPr lang="de-DE" sz="2400" dirty="0"/>
              <a:t> oder </a:t>
            </a:r>
            <a:r>
              <a:rPr lang="de-DE" sz="2400" b="1" dirty="0"/>
              <a:t>Familienstammbuch</a:t>
            </a:r>
            <a:endParaRPr lang="de-DE" sz="2400" dirty="0"/>
          </a:p>
          <a:p>
            <a:pPr marL="342900" indent="-342900"/>
            <a:r>
              <a:rPr lang="de-DE" sz="2400" b="1" dirty="0"/>
              <a:t>Sorgerechtsbeschluss</a:t>
            </a:r>
            <a:r>
              <a:rPr lang="de-DE" sz="2400" dirty="0"/>
              <a:t> (bei Alleinerziehenden)</a:t>
            </a:r>
          </a:p>
          <a:p>
            <a:pPr marL="342900" indent="-342900"/>
            <a:r>
              <a:rPr lang="de-DE" sz="2400" b="1" dirty="0"/>
              <a:t>Bestätigung des Gesundheitsamtes</a:t>
            </a:r>
            <a:r>
              <a:rPr lang="de-DE" sz="2400" dirty="0"/>
              <a:t> zur Schuleingangsuntersuchung (falls vorhanden)</a:t>
            </a:r>
          </a:p>
          <a:p>
            <a:pPr marL="342900" indent="-342900"/>
            <a:r>
              <a:rPr lang="de-DE" sz="2400" dirty="0"/>
              <a:t>Nachweis über die </a:t>
            </a:r>
            <a:r>
              <a:rPr lang="de-DE" sz="2400" b="1" dirty="0"/>
              <a:t>U9</a:t>
            </a:r>
            <a:endParaRPr lang="de-DE" sz="2400" dirty="0"/>
          </a:p>
          <a:p>
            <a:pPr marL="342900" indent="-342900"/>
            <a:r>
              <a:rPr lang="de-DE" sz="2400" b="1" dirty="0"/>
              <a:t>Informationsblatt</a:t>
            </a:r>
            <a:r>
              <a:rPr lang="de-DE" sz="2400" dirty="0"/>
              <a:t> „Informationen für die Grundschule“, das Sie im </a:t>
            </a:r>
            <a:r>
              <a:rPr lang="de-DE" sz="2400" b="1" dirty="0"/>
              <a:t>Kindergarten</a:t>
            </a:r>
            <a:r>
              <a:rPr lang="de-DE" sz="2400" dirty="0"/>
              <a:t> gemeinsam ausgefüllt haben (Abgabe freiwillig) </a:t>
            </a:r>
          </a:p>
          <a:p>
            <a:pPr marL="342900" indent="-342900"/>
            <a:r>
              <a:rPr lang="de-DE" sz="2400" dirty="0"/>
              <a:t>Nachweis über </a:t>
            </a:r>
            <a:r>
              <a:rPr lang="de-DE" sz="2400" b="1" dirty="0"/>
              <a:t>Masernschutzimpfung</a:t>
            </a:r>
            <a:endParaRPr lang="de-DE" altLang="de-DE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58AE0F-1BF9-4793-BECF-B9452A077A71}"/>
              </a:ext>
            </a:extLst>
          </p:cNvPr>
          <p:cNvSpPr>
            <a:spLocks/>
          </p:cNvSpPr>
          <p:nvPr/>
        </p:nvSpPr>
        <p:spPr bwMode="auto">
          <a:xfrm>
            <a:off x="539750" y="4652963"/>
            <a:ext cx="7993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br>
              <a:rPr lang="de-DE" altLang="de-DE" b="1" dirty="0">
                <a:latin typeface="Arial" panose="020B0604020202020204" pitchFamily="34" charset="0"/>
              </a:rPr>
            </a:b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299" name="Titel 1">
            <a:extLst>
              <a:ext uri="{FF2B5EF4-FFF2-40B4-BE49-F238E27FC236}">
                <a16:creationId xmlns:a16="http://schemas.microsoft.com/office/drawing/2014/main" id="{ABFD889C-EA65-4317-B905-F21C1A453B44}"/>
              </a:ext>
            </a:extLst>
          </p:cNvPr>
          <p:cNvSpPr>
            <a:spLocks/>
          </p:cNvSpPr>
          <p:nvPr/>
        </p:nvSpPr>
        <p:spPr bwMode="auto">
          <a:xfrm>
            <a:off x="0" y="188640"/>
            <a:ext cx="9144000" cy="10810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Organisatorisches zum Einschulungsverfahren 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55300" name="Rechteck 3">
            <a:extLst>
              <a:ext uri="{FF2B5EF4-FFF2-40B4-BE49-F238E27FC236}">
                <a16:creationId xmlns:a16="http://schemas.microsoft.com/office/drawing/2014/main" id="{AFBEB015-D868-4646-96FE-1DD9CB89C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50" y="1844824"/>
            <a:ext cx="8207375" cy="35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/>
            <a:r>
              <a:rPr lang="de-DE" sz="2800" b="1" dirty="0"/>
              <a:t>Online-Anmeldung</a:t>
            </a:r>
          </a:p>
          <a:p>
            <a:pPr marL="457200" indent="-457200"/>
            <a:r>
              <a:rPr lang="de-DE" sz="2800" b="1" dirty="0">
                <a:highlight>
                  <a:srgbClr val="FFFF00"/>
                </a:highlight>
              </a:rPr>
              <a:t>Anmeldedaten bitte bis 30.01.25 online eingeben und Formulare ausgefüllt und ausgedruckt zur Schuleinschreibung mitbringen</a:t>
            </a:r>
          </a:p>
          <a:p>
            <a:pPr marL="457200" indent="-457200"/>
            <a:r>
              <a:rPr lang="de-DE" sz="2800" b="1" dirty="0"/>
              <a:t>Bei Problemen vorab im Sekretariat melden </a:t>
            </a:r>
          </a:p>
          <a:p>
            <a:pPr marL="457200" indent="-457200"/>
            <a:r>
              <a:rPr lang="de-DE" sz="2800" b="1" dirty="0"/>
              <a:t>(telefonisch oder per mail)</a:t>
            </a:r>
          </a:p>
          <a:p>
            <a:pPr marL="457200" indent="-457200"/>
            <a:r>
              <a:rPr lang="de-DE" sz="2800" b="1" dirty="0"/>
              <a:t>unter </a:t>
            </a:r>
            <a:r>
              <a:rPr lang="de-DE" b="1" u="sng" dirty="0">
                <a:hlinkClick r:id="rId3"/>
              </a:rPr>
              <a:t>www.schulantrag.de/?sch=2404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7887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0A2EFC-F119-4F0B-A0BE-D065C0DD4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Anmeldung des Kindes: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540706-CED4-4FA9-AE63-9FBBA471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5903"/>
            <a:ext cx="5832648" cy="472209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EB88E53-D238-DD56-A829-B63C6AF33B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Schulantrag Online 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nhaltsplatzhalter 2">
            <a:extLst>
              <a:ext uri="{FF2B5EF4-FFF2-40B4-BE49-F238E27FC236}">
                <a16:creationId xmlns:a16="http://schemas.microsoft.com/office/drawing/2014/main" id="{1D8D8410-F1C8-4E73-97E8-44A47F495A8B}"/>
              </a:ext>
            </a:extLst>
          </p:cNvPr>
          <p:cNvSpPr>
            <a:spLocks/>
          </p:cNvSpPr>
          <p:nvPr/>
        </p:nvSpPr>
        <p:spPr bwMode="auto">
          <a:xfrm>
            <a:off x="468313" y="1628775"/>
            <a:ext cx="799306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143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Der Start ins erste Schuljahr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Erster Schultag: Dienstag, 16.September 2025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Wichtige Informationen über E-Mail (Schulmanager)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Aktuelle Informationen auch auf der Homepage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400" dirty="0">
                <a:latin typeface="Arial" panose="020B0604020202020204" pitchFamily="34" charset="0"/>
                <a:hlinkClick r:id="rId3"/>
              </a:rPr>
              <a:t>www.gs-karl-lederer.de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de-DE" altLang="de-DE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9395" name="Titel 1">
            <a:extLst>
              <a:ext uri="{FF2B5EF4-FFF2-40B4-BE49-F238E27FC236}">
                <a16:creationId xmlns:a16="http://schemas.microsoft.com/office/drawing/2014/main" id="{A2B8C40A-7A4C-492A-BD0A-0F189550C8D1}"/>
              </a:ext>
            </a:extLst>
          </p:cNvPr>
          <p:cNvSpPr>
            <a:spLocks/>
          </p:cNvSpPr>
          <p:nvPr/>
        </p:nvSpPr>
        <p:spPr bwMode="auto">
          <a:xfrm>
            <a:off x="0" y="260350"/>
            <a:ext cx="9144000" cy="7112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latin typeface="Arial" panose="020B0604020202020204" pitchFamily="34" charset="0"/>
              </a:rPr>
              <a:t>Organisatorisches</a:t>
            </a:r>
            <a:endParaRPr lang="de-DE" altLang="de-DE" b="1">
              <a:latin typeface="Arial" panose="020B0604020202020204" pitchFamily="34" charset="0"/>
            </a:endParaRPr>
          </a:p>
        </p:txBody>
      </p:sp>
      <p:pic>
        <p:nvPicPr>
          <p:cNvPr id="59396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4E6509-B9A6-4B44-9CE0-D79A96E1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66960"/>
            <a:ext cx="3995737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2230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36820585-F5C6-48EC-BA11-E5153308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863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Rechtliche Grundlagen</a:t>
            </a:r>
          </a:p>
        </p:txBody>
      </p:sp>
      <p:sp>
        <p:nvSpPr>
          <p:cNvPr id="12291" name="Inhaltsplatzhalter 4">
            <a:extLst>
              <a:ext uri="{FF2B5EF4-FFF2-40B4-BE49-F238E27FC236}">
                <a16:creationId xmlns:a16="http://schemas.microsoft.com/office/drawing/2014/main" id="{F9D7F89A-4C13-4FCA-983A-B26464AE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60851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hlink"/>
                </a:solidFill>
                <a:latin typeface="Arial" panose="020B0604020202020204" pitchFamily="34" charset="0"/>
              </a:rPr>
              <a:t>Schulpflicht</a:t>
            </a:r>
            <a:r>
              <a:rPr lang="de-DE" altLang="de-DE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Alle Kinder die bis zum 30.September 2025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 6 Jahre alt werden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Zurückgestellte Kinder müssen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noch einmal </a:t>
            </a:r>
            <a:r>
              <a:rPr lang="de-DE" altLang="de-DE" sz="2400" b="1" u="sng" dirty="0">
                <a:latin typeface="Arial" panose="020B0604020202020204" pitchFamily="34" charset="0"/>
              </a:rPr>
              <a:t>eingeschrieben</a:t>
            </a:r>
            <a:r>
              <a:rPr lang="de-DE" altLang="de-DE" sz="2400" b="1" dirty="0">
                <a:latin typeface="Arial" panose="020B0604020202020204" pitchFamily="34" charset="0"/>
              </a:rPr>
              <a:t> werden!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latin typeface="Arial" panose="020B0604020202020204" pitchFamily="34" charset="0"/>
              </a:rPr>
              <a:t>Schulsprengel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Anmeldung durch die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Erziehungsberechtigten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505BF7-5EF9-452C-8CD1-0E80001F467B}"/>
              </a:ext>
            </a:extLst>
          </p:cNvPr>
          <p:cNvSpPr txBox="1"/>
          <p:nvPr/>
        </p:nvSpPr>
        <p:spPr>
          <a:xfrm>
            <a:off x="6732588" y="5694363"/>
            <a:ext cx="1655762" cy="830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de-DE" altLang="de-DE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</a:t>
            </a:r>
            <a:endParaRPr lang="de-DE" altLang="de-DE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741D74FF-72A6-478B-A6A7-80C0D2A63EB0}"/>
              </a:ext>
            </a:extLst>
          </p:cNvPr>
          <p:cNvSpPr>
            <a:spLocks/>
          </p:cNvSpPr>
          <p:nvPr/>
        </p:nvSpPr>
        <p:spPr bwMode="auto">
          <a:xfrm>
            <a:off x="0" y="260350"/>
            <a:ext cx="9144000" cy="7112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Organisatorisches</a:t>
            </a:r>
            <a:endParaRPr lang="de-DE" altLang="de-DE" b="1" dirty="0">
              <a:latin typeface="Arial" panose="020B0604020202020204" pitchFamily="34" charset="0"/>
            </a:endParaRPr>
          </a:p>
        </p:txBody>
      </p:sp>
      <p:sp>
        <p:nvSpPr>
          <p:cNvPr id="61443" name="Textfeld 2">
            <a:extLst>
              <a:ext uri="{FF2B5EF4-FFF2-40B4-BE49-F238E27FC236}">
                <a16:creationId xmlns:a16="http://schemas.microsoft.com/office/drawing/2014/main" id="{222895A4-7CBF-4814-8F8F-356ED0D7F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770453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Noch Fragen?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E-Mail an die Schule schreiben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Sekretariat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karl-lederer.gs@geretsried.de</a:t>
            </a:r>
            <a:endParaRPr lang="de-DE" alt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pic>
        <p:nvPicPr>
          <p:cNvPr id="61444" name="Grafik 2">
            <a:extLst>
              <a:ext uri="{FF2B5EF4-FFF2-40B4-BE49-F238E27FC236}">
                <a16:creationId xmlns:a16="http://schemas.microsoft.com/office/drawing/2014/main" id="{3CE66183-0648-4CEB-ABEB-E716C3E9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800200" cy="26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B335AE10-3EAB-44E7-BFD6-EEC9342A72E3}"/>
              </a:ext>
            </a:extLst>
          </p:cNvPr>
          <p:cNvSpPr>
            <a:spLocks/>
          </p:cNvSpPr>
          <p:nvPr/>
        </p:nvSpPr>
        <p:spPr bwMode="auto">
          <a:xfrm>
            <a:off x="611188" y="1125538"/>
            <a:ext cx="802798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rgbClr val="FF0000"/>
                </a:solidFill>
                <a:latin typeface="Arial" panose="020B0604020202020204" pitchFamily="34" charset="0"/>
              </a:rPr>
              <a:t>Wir wünschen einen guten Start für Ihr Kind!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4400" b="1">
              <a:latin typeface="Arial" panose="020B0604020202020204" pitchFamily="34" charset="0"/>
            </a:endParaRPr>
          </a:p>
        </p:txBody>
      </p:sp>
      <p:pic>
        <p:nvPicPr>
          <p:cNvPr id="63491" name="Grafik 2" descr="Ein Bild, das Pfeil enthält.&#10;&#10;Automatisch generierte Beschreibung">
            <a:extLst>
              <a:ext uri="{FF2B5EF4-FFF2-40B4-BE49-F238E27FC236}">
                <a16:creationId xmlns:a16="http://schemas.microsoft.com/office/drawing/2014/main" id="{0495A3E1-5FE2-4A9D-92DE-F921016110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4184650" cy="33131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4D7444B2-0C6B-414D-B08E-D88825BD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333375"/>
            <a:ext cx="9144000" cy="863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>
                <a:latin typeface="Arial" panose="020B0604020202020204" pitchFamily="34" charset="0"/>
              </a:rPr>
              <a:t>Rechtliche Grundlagen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2214343-16CF-4E76-BE85-AFB4F072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60851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de-DE" altLang="de-DE" b="1" dirty="0">
                <a:solidFill>
                  <a:schemeClr val="hlink"/>
                </a:solidFill>
                <a:latin typeface="Arial" charset="0"/>
              </a:rPr>
              <a:t>3 Monate Einschulungskorridor</a:t>
            </a:r>
            <a:endParaRPr lang="de-DE" altLang="de-DE" b="1" dirty="0">
              <a:solidFill>
                <a:srgbClr val="0070C0"/>
              </a:solidFill>
              <a:latin typeface="Arial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de-DE" altLang="de-DE" sz="2000" b="1" dirty="0">
                <a:latin typeface="Arial" charset="0"/>
              </a:rPr>
              <a:t>Kinder die im Zeitraum vom 1. Juli bis zum 30.September 2025</a:t>
            </a:r>
            <a:br>
              <a:rPr lang="de-DE" altLang="de-DE" sz="2000" b="1" dirty="0">
                <a:latin typeface="Arial" charset="0"/>
              </a:rPr>
            </a:br>
            <a:r>
              <a:rPr lang="de-DE" altLang="de-DE" sz="2000" b="1" dirty="0">
                <a:latin typeface="Arial" charset="0"/>
              </a:rPr>
              <a:t>6 Jahre alt werden, </a:t>
            </a:r>
            <a:r>
              <a:rPr lang="de-DE" altLang="de-DE" sz="2000" b="1" i="1" dirty="0">
                <a:latin typeface="Arial" charset="0"/>
              </a:rPr>
              <a:t>können</a:t>
            </a:r>
            <a:r>
              <a:rPr lang="de-DE" altLang="de-DE" sz="2000" b="1" dirty="0">
                <a:latin typeface="Arial" charset="0"/>
              </a:rPr>
              <a:t> schulpflichtig werden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de-DE" altLang="de-DE" sz="2000" dirty="0">
                <a:latin typeface="Arial" charset="0"/>
              </a:rPr>
              <a:t> Schule berät und spricht Empfehlung aus</a:t>
            </a:r>
          </a:p>
          <a:p>
            <a:pPr lvl="2" eaLnBrk="1" hangingPunct="1">
              <a:buFont typeface="Wingdings" pitchFamily="2" charset="2"/>
              <a:buChar char="à"/>
              <a:defRPr/>
            </a:pPr>
            <a:r>
              <a:rPr lang="de-DE" altLang="de-DE" sz="2000" dirty="0">
                <a:latin typeface="Arial" charset="0"/>
              </a:rPr>
              <a:t> Eltern entscheiden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de-DE" altLang="de-DE" sz="2000" dirty="0">
                <a:latin typeface="Arial" charset="0"/>
              </a:rPr>
              <a:t>Anmelde- und Einschulungsverfahren wie alle anderen Kinder auch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de-DE" altLang="de-DE" sz="2000" dirty="0">
                <a:latin typeface="Arial" charset="0"/>
              </a:rPr>
              <a:t>Wenn Einschulung bis nächstes Jahr verschoben werden soll, </a:t>
            </a:r>
            <a:r>
              <a:rPr lang="de-DE" altLang="de-DE" sz="2000" b="1" dirty="0">
                <a:highlight>
                  <a:srgbClr val="FFFF00"/>
                </a:highlight>
                <a:latin typeface="Arial" charset="0"/>
              </a:rPr>
              <a:t>schriftliche Mitteilung der Erziehungsberechtigten (Termin 10.04.2025</a:t>
            </a:r>
            <a:r>
              <a:rPr lang="de-DE" altLang="de-DE" sz="2000" b="1" dirty="0">
                <a:latin typeface="Arial" charset="0"/>
              </a:rPr>
              <a:t>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de-DE" altLang="de-DE" sz="2000" dirty="0">
                <a:latin typeface="Arial" charset="0"/>
              </a:rPr>
              <a:t>Zurückstellmöglichkeit durch Schulleitung ist nach wie vor gegeben</a:t>
            </a:r>
          </a:p>
          <a:p>
            <a:pPr marL="914400" lvl="2" indent="0" eaLnBrk="1" hangingPunct="1">
              <a:buNone/>
              <a:defRPr/>
            </a:pPr>
            <a:endParaRPr lang="de-DE" altLang="de-DE" sz="2000" b="1" dirty="0">
              <a:latin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de-DE" altLang="de-DE" sz="2400" dirty="0">
              <a:latin typeface="Arial" charset="0"/>
            </a:endParaRPr>
          </a:p>
          <a:p>
            <a:pPr algn="ctr" eaLnBrk="1" hangingPunct="1">
              <a:buFont typeface="Arial" charset="0"/>
              <a:buChar char="•"/>
              <a:defRPr/>
            </a:pPr>
            <a:endParaRPr lang="de-DE" altLang="de-DE" sz="2400" dirty="0">
              <a:latin typeface="Arial" charset="0"/>
            </a:endParaRPr>
          </a:p>
          <a:p>
            <a:pPr marL="0" indent="0" algn="ctr" eaLnBrk="1" hangingPunct="1">
              <a:buNone/>
              <a:defRPr/>
            </a:pPr>
            <a:endParaRPr lang="de-DE" altLang="de-DE" sz="2400" dirty="0"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B06E40-1925-456F-A228-C765F08E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5391150"/>
            <a:ext cx="8382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9E4A4B-EF46-4CD8-8F81-F5F306EC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997200"/>
            <a:ext cx="792956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de-DE" sz="2580" b="1" dirty="0">
                <a:latin typeface="Arial" charset="0"/>
              </a:rPr>
              <a:t>Zurückstellung eines schulpflichtigen Kindes soll als </a:t>
            </a:r>
            <a:r>
              <a:rPr lang="de-DE" sz="2580" b="1" dirty="0">
                <a:solidFill>
                  <a:srgbClr val="FF0000"/>
                </a:solidFill>
                <a:latin typeface="Arial" charset="0"/>
              </a:rPr>
              <a:t>Ausnahme</a:t>
            </a:r>
            <a:r>
              <a:rPr lang="de-DE" sz="2580" b="1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sz="2580" b="1" dirty="0">
                <a:latin typeface="Arial" charset="0"/>
              </a:rPr>
              <a:t>nur dann erfolgen, wenn auf Grund einer </a:t>
            </a:r>
            <a:r>
              <a:rPr lang="de-DE" sz="2580" b="1" dirty="0">
                <a:solidFill>
                  <a:srgbClr val="FF0000"/>
                </a:solidFill>
                <a:latin typeface="Arial" charset="0"/>
              </a:rPr>
              <a:t>Entwicklungsverzögerung</a:t>
            </a:r>
            <a:r>
              <a:rPr lang="de-DE" sz="2580" b="1" dirty="0">
                <a:latin typeface="Arial" charset="0"/>
              </a:rPr>
              <a:t> ein erfolgreicher Schulstart nicht zu erwarten ist</a:t>
            </a:r>
          </a:p>
          <a:p>
            <a:pPr marL="266700" indent="-266700" eaLnBrk="1" hangingPunct="1">
              <a:lnSpc>
                <a:spcPct val="110000"/>
              </a:lnSpc>
              <a:defRPr/>
            </a:pPr>
            <a:r>
              <a:rPr lang="de-DE" sz="2580" b="1" u="sng" dirty="0">
                <a:latin typeface="Arial" charset="0"/>
              </a:rPr>
              <a:t>und</a:t>
            </a:r>
            <a:r>
              <a:rPr lang="de-DE" sz="2580" b="1" dirty="0">
                <a:latin typeface="Arial" charset="0"/>
              </a:rPr>
              <a:t> diese Entwicklung voraussichtlich </a:t>
            </a:r>
            <a:r>
              <a:rPr lang="de-DE" sz="2580" b="1">
                <a:latin typeface="Arial" charset="0"/>
              </a:rPr>
              <a:t>im Jahr</a:t>
            </a:r>
          </a:p>
          <a:p>
            <a:pPr marL="266700" indent="-266700" eaLnBrk="1" hangingPunct="1">
              <a:lnSpc>
                <a:spcPct val="110000"/>
              </a:lnSpc>
              <a:defRPr/>
            </a:pPr>
            <a:r>
              <a:rPr lang="de-DE" sz="2580" b="1">
                <a:latin typeface="Arial" charset="0"/>
              </a:rPr>
              <a:t>der </a:t>
            </a:r>
            <a:r>
              <a:rPr lang="de-DE" sz="2580" b="1" dirty="0">
                <a:latin typeface="Arial" charset="0"/>
              </a:rPr>
              <a:t>Zurückstellung </a:t>
            </a:r>
            <a:r>
              <a:rPr lang="de-DE" sz="2580" b="1" u="sng" dirty="0">
                <a:latin typeface="Arial" charset="0"/>
              </a:rPr>
              <a:t>aufgeholt</a:t>
            </a:r>
            <a:r>
              <a:rPr lang="de-DE" sz="2580" b="1" dirty="0">
                <a:latin typeface="Arial" charset="0"/>
              </a:rPr>
              <a:t> werden kann.</a:t>
            </a:r>
          </a:p>
          <a:p>
            <a:pPr marL="266700" indent="-266700" eaLnBrk="1" hangingPunct="1">
              <a:lnSpc>
                <a:spcPct val="110000"/>
              </a:lnSpc>
              <a:buFontTx/>
              <a:buChar char="•"/>
              <a:defRPr/>
            </a:pPr>
            <a:endParaRPr lang="de-DE" sz="2400" b="1" dirty="0">
              <a:latin typeface="Arial" charset="0"/>
            </a:endParaRPr>
          </a:p>
        </p:txBody>
      </p:sp>
      <p:sp>
        <p:nvSpPr>
          <p:cNvPr id="16387" name="Titel 1">
            <a:extLst>
              <a:ext uri="{FF2B5EF4-FFF2-40B4-BE49-F238E27FC236}">
                <a16:creationId xmlns:a16="http://schemas.microsoft.com/office/drawing/2014/main" id="{49A4F0CC-3798-4A15-A463-C4DE4EFE0DE5}"/>
              </a:ext>
            </a:extLst>
          </p:cNvPr>
          <p:cNvSpPr>
            <a:spLocks/>
          </p:cNvSpPr>
          <p:nvPr/>
        </p:nvSpPr>
        <p:spPr bwMode="auto">
          <a:xfrm>
            <a:off x="0" y="333375"/>
            <a:ext cx="91440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>
                <a:latin typeface="Arial" panose="020B0604020202020204" pitchFamily="34" charset="0"/>
              </a:rPr>
              <a:t>Rechtliche Grundlagen </a:t>
            </a:r>
            <a:r>
              <a:rPr lang="de-DE" altLang="de-DE" sz="1800" b="1"/>
              <a:t>BayEUG</a:t>
            </a:r>
          </a:p>
        </p:txBody>
      </p:sp>
      <p:sp>
        <p:nvSpPr>
          <p:cNvPr id="16388" name="Inhaltsplatzhalter 2">
            <a:extLst>
              <a:ext uri="{FF2B5EF4-FFF2-40B4-BE49-F238E27FC236}">
                <a16:creationId xmlns:a16="http://schemas.microsoft.com/office/drawing/2014/main" id="{C733F571-A4F1-4590-BF0D-7A2C314E808D}"/>
              </a:ext>
            </a:extLst>
          </p:cNvPr>
          <p:cNvSpPr>
            <a:spLocks/>
          </p:cNvSpPr>
          <p:nvPr/>
        </p:nvSpPr>
        <p:spPr bwMode="auto">
          <a:xfrm>
            <a:off x="457200" y="1600200"/>
            <a:ext cx="822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3600" b="1">
                <a:latin typeface="Arial" panose="020B0604020202020204" pitchFamily="34" charset="0"/>
              </a:rPr>
              <a:t>Wann kann ich mein Kind</a:t>
            </a:r>
            <a:br>
              <a:rPr lang="de-DE" altLang="de-DE" sz="3600" b="1">
                <a:latin typeface="Arial" panose="020B0604020202020204" pitchFamily="34" charset="0"/>
              </a:rPr>
            </a:br>
            <a:r>
              <a:rPr lang="de-DE" altLang="de-DE" sz="3600" b="1">
                <a:latin typeface="Arial" panose="020B0604020202020204" pitchFamily="34" charset="0"/>
              </a:rPr>
              <a:t>zurückstellen?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D8BAD2-F942-42DB-A63F-6D06839AE5E1}"/>
              </a:ext>
            </a:extLst>
          </p:cNvPr>
          <p:cNvSpPr txBox="1"/>
          <p:nvPr/>
        </p:nvSpPr>
        <p:spPr>
          <a:xfrm>
            <a:off x="6875463" y="5694363"/>
            <a:ext cx="1512887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de-DE" altLang="de-DE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</a:t>
            </a:r>
            <a:r>
              <a:rPr lang="de-DE" altLang="de-DE" sz="4800" b="1" dirty="0">
                <a:solidFill>
                  <a:srgbClr val="0070C0"/>
                </a:solidFill>
                <a:sym typeface="Wingdings 2" panose="05020102010507070707" pitchFamily="18" charset="2"/>
              </a:rPr>
              <a:t></a:t>
            </a:r>
            <a:endParaRPr lang="de-DE" altLang="de-DE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C913F48A-3962-4E42-835D-5B17AA42AC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altLang="de-DE" b="1"/>
              <a:t>Rechtliche Grundlagen </a:t>
            </a:r>
            <a:r>
              <a:rPr lang="de-DE" altLang="de-DE" sz="1600" b="1"/>
              <a:t>BayEUG</a:t>
            </a:r>
            <a:br>
              <a:rPr lang="de-DE" altLang="de-DE" sz="1600" b="1"/>
            </a:br>
            <a:endParaRPr lang="de-DE" altLang="de-DE" sz="1600"/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6416E054-15BD-4F3E-B2D0-A1A83CFB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374063" cy="4810125"/>
          </a:xfrm>
        </p:spPr>
        <p:txBody>
          <a:bodyPr/>
          <a:lstStyle/>
          <a:p>
            <a:r>
              <a:rPr lang="de-DE" altLang="de-DE" b="1" u="sng" dirty="0"/>
              <a:t>Nicht</a:t>
            </a:r>
            <a:r>
              <a:rPr lang="de-DE" altLang="de-DE" b="1" dirty="0"/>
              <a:t> sinnvoll ist eine Zurückstellung bei Kindern mit erhöhtem, eventuell sonderpädagogischen Förderbedarf</a:t>
            </a:r>
          </a:p>
          <a:p>
            <a:pPr>
              <a:buFont typeface="Arial" panose="020B0604020202020204" pitchFamily="34" charset="0"/>
              <a:buNone/>
            </a:pPr>
            <a:r>
              <a:rPr lang="de-DE" altLang="de-DE" b="1" dirty="0"/>
              <a:t>     </a:t>
            </a:r>
            <a:r>
              <a:rPr lang="de-DE" altLang="de-DE" b="1" dirty="0">
                <a:sym typeface="Wingdings" panose="05000000000000000000" pitchFamily="2" charset="2"/>
              </a:rPr>
              <a:t>  </a:t>
            </a:r>
            <a:r>
              <a:rPr lang="de-DE" altLang="de-DE" b="1" dirty="0"/>
              <a:t>Inklusion </a:t>
            </a:r>
          </a:p>
          <a:p>
            <a:r>
              <a:rPr lang="de-DE" altLang="de-DE" b="1" dirty="0"/>
              <a:t>Das Jahr der Zurückstellung wird nicht auf</a:t>
            </a:r>
            <a:br>
              <a:rPr lang="de-DE" altLang="de-DE" b="1" dirty="0"/>
            </a:br>
            <a:r>
              <a:rPr lang="de-DE" altLang="de-DE" b="1" dirty="0"/>
              <a:t>die Dauer der Schulpflicht angerechnet.</a:t>
            </a:r>
          </a:p>
          <a:p>
            <a:r>
              <a:rPr lang="de-DE" altLang="de-DE" b="1" dirty="0">
                <a:solidFill>
                  <a:schemeClr val="accent3"/>
                </a:solidFill>
              </a:rPr>
              <a:t>Zurückstellung bis 30.November möglich</a:t>
            </a:r>
          </a:p>
          <a:p>
            <a:r>
              <a:rPr lang="de-DE" altLang="de-DE" b="1" dirty="0"/>
              <a:t>Über Zurückstellung entscheidet die Schulleitung        </a:t>
            </a:r>
          </a:p>
          <a:p>
            <a:endParaRPr lang="de-DE" alt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566592-6469-4687-9B28-A1F25373DB42}"/>
              </a:ext>
            </a:extLst>
          </p:cNvPr>
          <p:cNvSpPr txBox="1"/>
          <p:nvPr/>
        </p:nvSpPr>
        <p:spPr>
          <a:xfrm>
            <a:off x="7031038" y="5567363"/>
            <a:ext cx="1655762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de-DE" altLang="de-DE" sz="4800" b="1" dirty="0">
                <a:solidFill>
                  <a:srgbClr val="0070C0"/>
                </a:solidFill>
                <a:sym typeface="Wingdings" panose="05000000000000000000" pitchFamily="2" charset="2"/>
              </a:rPr>
              <a:t></a:t>
            </a:r>
            <a:endParaRPr lang="de-DE" altLang="de-DE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2">
            <a:extLst>
              <a:ext uri="{FF2B5EF4-FFF2-40B4-BE49-F238E27FC236}">
                <a16:creationId xmlns:a16="http://schemas.microsoft.com/office/drawing/2014/main" id="{D90C9761-B22B-4FCF-9A24-974E4083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3600" b="1">
                <a:latin typeface="Arial" panose="020B0604020202020204" pitchFamily="34" charset="0"/>
              </a:rPr>
              <a:t>Wann kann ich mein Kind</a:t>
            </a:r>
            <a:br>
              <a:rPr lang="de-DE" altLang="de-DE" sz="3600" b="1">
                <a:latin typeface="Arial" panose="020B0604020202020204" pitchFamily="34" charset="0"/>
              </a:rPr>
            </a:br>
            <a:r>
              <a:rPr lang="de-DE" altLang="de-DE" sz="3600" b="1">
                <a:latin typeface="Arial" panose="020B0604020202020204" pitchFamily="34" charset="0"/>
              </a:rPr>
              <a:t>vorzeitig einschulen?</a:t>
            </a:r>
            <a:endParaRPr lang="de-DE" altLang="de-DE" sz="2400" b="1">
              <a:latin typeface="Arial" panose="020B0604020202020204" pitchFamily="34" charset="0"/>
            </a:endParaRPr>
          </a:p>
        </p:txBody>
      </p:sp>
      <p:sp>
        <p:nvSpPr>
          <p:cNvPr id="20483" name="Textfeld 4">
            <a:extLst>
              <a:ext uri="{FF2B5EF4-FFF2-40B4-BE49-F238E27FC236}">
                <a16:creationId xmlns:a16="http://schemas.microsoft.com/office/drawing/2014/main" id="{B0F12A20-5AEA-43FC-9C7E-5DF16DE8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07168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0484" name="Titel 1">
            <a:extLst>
              <a:ext uri="{FF2B5EF4-FFF2-40B4-BE49-F238E27FC236}">
                <a16:creationId xmlns:a16="http://schemas.microsoft.com/office/drawing/2014/main" id="{56FC0647-4C39-415F-B284-D751CFAFF552}"/>
              </a:ext>
            </a:extLst>
          </p:cNvPr>
          <p:cNvSpPr>
            <a:spLocks/>
          </p:cNvSpPr>
          <p:nvPr/>
        </p:nvSpPr>
        <p:spPr bwMode="auto">
          <a:xfrm>
            <a:off x="0" y="333375"/>
            <a:ext cx="9144000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>
                <a:latin typeface="Arial" panose="020B0604020202020204" pitchFamily="34" charset="0"/>
              </a:rPr>
              <a:t>Rechtliche Grundlagen</a:t>
            </a:r>
          </a:p>
        </p:txBody>
      </p:sp>
      <p:sp>
        <p:nvSpPr>
          <p:cNvPr id="20485" name="Inhaltsplatzhalter 2">
            <a:extLst>
              <a:ext uri="{FF2B5EF4-FFF2-40B4-BE49-F238E27FC236}">
                <a16:creationId xmlns:a16="http://schemas.microsoft.com/office/drawing/2014/main" id="{662FEA82-75AD-46EC-B134-759B152E58FC}"/>
              </a:ext>
            </a:extLst>
          </p:cNvPr>
          <p:cNvSpPr>
            <a:spLocks/>
          </p:cNvSpPr>
          <p:nvPr/>
        </p:nvSpPr>
        <p:spPr bwMode="auto">
          <a:xfrm>
            <a:off x="446088" y="2947988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400" b="1" dirty="0">
                <a:latin typeface="Arial" panose="020B0604020202020204" pitchFamily="34" charset="0"/>
              </a:rPr>
              <a:t>für Kinder die zwischen 1.10.19 bis 31.12.19 geboren sind, kann eine vorzeitige Einschulung erfolgen</a:t>
            </a:r>
            <a:br>
              <a:rPr lang="de-DE" altLang="de-DE" sz="2400" b="1" dirty="0">
                <a:latin typeface="Arial" panose="020B0604020202020204" pitchFamily="34" charset="0"/>
              </a:rPr>
            </a:br>
            <a:r>
              <a:rPr lang="de-DE" altLang="de-DE" sz="2400" b="1" dirty="0">
                <a:latin typeface="Arial" panose="020B0604020202020204" pitchFamily="34" charset="0"/>
              </a:rPr>
              <a:t>(Entscheidung trifft die Schulleitung)</a:t>
            </a:r>
          </a:p>
        </p:txBody>
      </p:sp>
      <p:sp>
        <p:nvSpPr>
          <p:cNvPr id="20486" name="Inhaltsplatzhalter 2">
            <a:extLst>
              <a:ext uri="{FF2B5EF4-FFF2-40B4-BE49-F238E27FC236}">
                <a16:creationId xmlns:a16="http://schemas.microsoft.com/office/drawing/2014/main" id="{C92F8EAE-2BA6-4ABA-915B-E03B77C40B89}"/>
              </a:ext>
            </a:extLst>
          </p:cNvPr>
          <p:cNvSpPr>
            <a:spLocks/>
          </p:cNvSpPr>
          <p:nvPr/>
        </p:nvSpPr>
        <p:spPr bwMode="auto">
          <a:xfrm>
            <a:off x="446088" y="37671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2400" b="1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de-DE" sz="2400" b="1" dirty="0">
                <a:latin typeface="Arial" panose="020B0604020202020204" pitchFamily="34" charset="0"/>
              </a:rPr>
              <a:t>Für Kinder, die noch jünger sind, ist die vorzeitige Einschulung nur mit schulpsychologischem Gutachten möglich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514254A-A6DC-4591-8ABC-01C4D4456082}"/>
              </a:ext>
            </a:extLst>
          </p:cNvPr>
          <p:cNvSpPr>
            <a:spLocks/>
          </p:cNvSpPr>
          <p:nvPr/>
        </p:nvSpPr>
        <p:spPr bwMode="auto">
          <a:xfrm>
            <a:off x="446088" y="5373216"/>
            <a:ext cx="8075240" cy="941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de-DE" altLang="de-DE" sz="2400" b="1" dirty="0">
                <a:latin typeface="Arial" charset="0"/>
              </a:rPr>
              <a:t>Kann-Kinder bitte über das Sekretariat zum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2400" b="1" dirty="0">
                <a:latin typeface="Arial" charset="0"/>
              </a:rPr>
              <a:t>    Schulspiel anmelden!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19D37-DF77-45E0-BAC5-2B039710159C}"/>
              </a:ext>
            </a:extLst>
          </p:cNvPr>
          <p:cNvSpPr txBox="1"/>
          <p:nvPr/>
        </p:nvSpPr>
        <p:spPr>
          <a:xfrm>
            <a:off x="7258050" y="5035550"/>
            <a:ext cx="1417638" cy="144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de-DE" sz="8800" b="1" dirty="0">
                <a:latin typeface="Arial" charset="0"/>
                <a:sym typeface="Wingdings" panose="05000000000000000000" pitchFamily="2" charset="2"/>
              </a:rPr>
              <a:t></a:t>
            </a:r>
            <a:endParaRPr lang="de-DE" sz="8800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4">
            <a:extLst>
              <a:ext uri="{FF2B5EF4-FFF2-40B4-BE49-F238E27FC236}">
                <a16:creationId xmlns:a16="http://schemas.microsoft.com/office/drawing/2014/main" id="{B0F12A20-5AEA-43FC-9C7E-5DF16DE8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07168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0484" name="Titel 1">
            <a:extLst>
              <a:ext uri="{FF2B5EF4-FFF2-40B4-BE49-F238E27FC236}">
                <a16:creationId xmlns:a16="http://schemas.microsoft.com/office/drawing/2014/main" id="{56FC0647-4C39-415F-B284-D751CFAFF552}"/>
              </a:ext>
            </a:extLst>
          </p:cNvPr>
          <p:cNvSpPr>
            <a:spLocks/>
          </p:cNvSpPr>
          <p:nvPr/>
        </p:nvSpPr>
        <p:spPr bwMode="auto">
          <a:xfrm>
            <a:off x="0" y="249238"/>
            <a:ext cx="9144000" cy="9413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Mittagsbetreuung</a:t>
            </a:r>
          </a:p>
        </p:txBody>
      </p:sp>
      <p:sp>
        <p:nvSpPr>
          <p:cNvPr id="20485" name="Inhaltsplatzhalter 2">
            <a:extLst>
              <a:ext uri="{FF2B5EF4-FFF2-40B4-BE49-F238E27FC236}">
                <a16:creationId xmlns:a16="http://schemas.microsoft.com/office/drawing/2014/main" id="{662FEA82-75AD-46EC-B134-759B152E58FC}"/>
              </a:ext>
            </a:extLst>
          </p:cNvPr>
          <p:cNvSpPr>
            <a:spLocks/>
          </p:cNvSpPr>
          <p:nvPr/>
        </p:nvSpPr>
        <p:spPr bwMode="auto">
          <a:xfrm>
            <a:off x="446088" y="2947988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20486" name="Inhaltsplatzhalter 2">
            <a:extLst>
              <a:ext uri="{FF2B5EF4-FFF2-40B4-BE49-F238E27FC236}">
                <a16:creationId xmlns:a16="http://schemas.microsoft.com/office/drawing/2014/main" id="{C92F8EAE-2BA6-4ABA-915B-E03B77C40B89}"/>
              </a:ext>
            </a:extLst>
          </p:cNvPr>
          <p:cNvSpPr>
            <a:spLocks/>
          </p:cNvSpPr>
          <p:nvPr/>
        </p:nvSpPr>
        <p:spPr bwMode="auto">
          <a:xfrm>
            <a:off x="446088" y="37671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514254A-A6DC-4591-8ABC-01C4D4456082}"/>
              </a:ext>
            </a:extLst>
          </p:cNvPr>
          <p:cNvSpPr>
            <a:spLocks/>
          </p:cNvSpPr>
          <p:nvPr/>
        </p:nvSpPr>
        <p:spPr bwMode="auto">
          <a:xfrm>
            <a:off x="446088" y="5373216"/>
            <a:ext cx="8075240" cy="941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de-DE" altLang="de-DE" sz="2400" b="1" dirty="0">
              <a:latin typeface="Arial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60BB615-BBFE-4D91-8383-5551EE97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190624"/>
            <a:ext cx="8496176" cy="5667375"/>
          </a:xfrm>
        </p:spPr>
        <p:txBody>
          <a:bodyPr/>
          <a:lstStyle/>
          <a:p>
            <a:r>
              <a:rPr lang="de-DE" dirty="0"/>
              <a:t>Platzanfragen nur über das online –Portal „</a:t>
            </a:r>
            <a:r>
              <a:rPr lang="de-DE" b="1" dirty="0"/>
              <a:t>Little Bird</a:t>
            </a:r>
            <a:r>
              <a:rPr lang="de-DE" dirty="0"/>
              <a:t>“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>
                <a:hlinkClick r:id="rId3"/>
              </a:rPr>
              <a:t>https://portal.littlebird.de/Suche/Geretsried</a:t>
            </a:r>
            <a:endParaRPr lang="de-DE" dirty="0"/>
          </a:p>
          <a:p>
            <a:pPr marL="0" indent="0">
              <a:buNone/>
            </a:pPr>
            <a:endParaRPr lang="de-DE" sz="1100" b="1" dirty="0"/>
          </a:p>
          <a:p>
            <a:r>
              <a:rPr lang="de-DE" dirty="0"/>
              <a:t>Ab Montag </a:t>
            </a:r>
            <a:r>
              <a:rPr lang="de-DE" b="1" dirty="0"/>
              <a:t>27.01.25 Versand der Anmeldeunterlagen durch Mittagsbetreuung (Bitte Spamordner im Auge behalten)</a:t>
            </a:r>
          </a:p>
          <a:p>
            <a:r>
              <a:rPr lang="de-DE" b="1" dirty="0"/>
              <a:t>Vollständige Abgabe der Unterlagen in der Mittagsbetreuung bis Ende März 2025</a:t>
            </a:r>
          </a:p>
          <a:p>
            <a:r>
              <a:rPr lang="de-DE" dirty="0"/>
              <a:t>Vergabe der Betreuungsplätze frühestens ab April 2025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043073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feld 4">
            <a:extLst>
              <a:ext uri="{FF2B5EF4-FFF2-40B4-BE49-F238E27FC236}">
                <a16:creationId xmlns:a16="http://schemas.microsoft.com/office/drawing/2014/main" id="{B0F12A20-5AEA-43FC-9C7E-5DF16DE8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2071688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/>
          </a:p>
        </p:txBody>
      </p:sp>
      <p:sp>
        <p:nvSpPr>
          <p:cNvPr id="20484" name="Titel 1">
            <a:extLst>
              <a:ext uri="{FF2B5EF4-FFF2-40B4-BE49-F238E27FC236}">
                <a16:creationId xmlns:a16="http://schemas.microsoft.com/office/drawing/2014/main" id="{56FC0647-4C39-415F-B284-D751CFAFF552}"/>
              </a:ext>
            </a:extLst>
          </p:cNvPr>
          <p:cNvSpPr>
            <a:spLocks/>
          </p:cNvSpPr>
          <p:nvPr/>
        </p:nvSpPr>
        <p:spPr bwMode="auto">
          <a:xfrm>
            <a:off x="0" y="249238"/>
            <a:ext cx="9144000" cy="9413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" panose="020B0604020202020204" pitchFamily="34" charset="0"/>
              </a:rPr>
              <a:t>Mittagsbetreuung</a:t>
            </a:r>
          </a:p>
        </p:txBody>
      </p:sp>
      <p:sp>
        <p:nvSpPr>
          <p:cNvPr id="20485" name="Inhaltsplatzhalter 2">
            <a:extLst>
              <a:ext uri="{FF2B5EF4-FFF2-40B4-BE49-F238E27FC236}">
                <a16:creationId xmlns:a16="http://schemas.microsoft.com/office/drawing/2014/main" id="{662FEA82-75AD-46EC-B134-759B152E58FC}"/>
              </a:ext>
            </a:extLst>
          </p:cNvPr>
          <p:cNvSpPr>
            <a:spLocks/>
          </p:cNvSpPr>
          <p:nvPr/>
        </p:nvSpPr>
        <p:spPr bwMode="auto">
          <a:xfrm>
            <a:off x="446088" y="2947988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20486" name="Inhaltsplatzhalter 2">
            <a:extLst>
              <a:ext uri="{FF2B5EF4-FFF2-40B4-BE49-F238E27FC236}">
                <a16:creationId xmlns:a16="http://schemas.microsoft.com/office/drawing/2014/main" id="{C92F8EAE-2BA6-4ABA-915B-E03B77C40B89}"/>
              </a:ext>
            </a:extLst>
          </p:cNvPr>
          <p:cNvSpPr>
            <a:spLocks/>
          </p:cNvSpPr>
          <p:nvPr/>
        </p:nvSpPr>
        <p:spPr bwMode="auto">
          <a:xfrm>
            <a:off x="446088" y="3767138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514254A-A6DC-4591-8ABC-01C4D4456082}"/>
              </a:ext>
            </a:extLst>
          </p:cNvPr>
          <p:cNvSpPr>
            <a:spLocks/>
          </p:cNvSpPr>
          <p:nvPr/>
        </p:nvSpPr>
        <p:spPr bwMode="auto">
          <a:xfrm>
            <a:off x="446088" y="5373216"/>
            <a:ext cx="8075240" cy="941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de-DE" altLang="de-DE" sz="2400" b="1" dirty="0">
              <a:latin typeface="Arial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60BB615-BBFE-4D91-8383-5551EE97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/>
              <a:t>Möglichkeit, die Einrichtung persönlich kennenzulernen:</a:t>
            </a:r>
          </a:p>
          <a:p>
            <a:pPr marL="0" indent="0">
              <a:buNone/>
            </a:pPr>
            <a:r>
              <a:rPr lang="de-DE" b="1" dirty="0"/>
              <a:t>    </a:t>
            </a:r>
          </a:p>
          <a:p>
            <a:r>
              <a:rPr lang="de-DE" b="1" dirty="0"/>
              <a:t>Dienstag 11.03.25 und Donnerstag 13.03.25</a:t>
            </a:r>
          </a:p>
          <a:p>
            <a:pPr marL="0" indent="0">
              <a:buNone/>
            </a:pPr>
            <a:r>
              <a:rPr lang="de-DE" b="1" dirty="0"/>
              <a:t>   10.00 Uhr bis 13.00 Uhr</a:t>
            </a:r>
          </a:p>
          <a:p>
            <a:r>
              <a:rPr lang="de-DE" b="1" dirty="0"/>
              <a:t>Montag 17.03.25 und Dienstag 18.03.25</a:t>
            </a:r>
          </a:p>
          <a:p>
            <a:pPr marL="0" indent="0">
              <a:buNone/>
            </a:pPr>
            <a:r>
              <a:rPr lang="de-DE" b="1" dirty="0"/>
              <a:t>    10.00 Uhr bis 13.00 Uhr</a:t>
            </a:r>
          </a:p>
        </p:txBody>
      </p:sp>
    </p:spTree>
    <p:extLst>
      <p:ext uri="{BB962C8B-B14F-4D97-AF65-F5344CB8AC3E}">
        <p14:creationId xmlns:p14="http://schemas.microsoft.com/office/powerpoint/2010/main" val="3803097347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Bildschirmpräsentation (4:3)</PresentationFormat>
  <Paragraphs>288</Paragraphs>
  <Slides>31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Wingdings 2</vt:lpstr>
      <vt:lpstr>Larissa-Design</vt:lpstr>
      <vt:lpstr>Einschulung   Schuljahr 2025/2026</vt:lpstr>
      <vt:lpstr>Unsere Schule</vt:lpstr>
      <vt:lpstr>Rechtliche Grundlagen</vt:lpstr>
      <vt:lpstr>Rechtliche Grundlagen</vt:lpstr>
      <vt:lpstr>PowerPoint-Präsentation</vt:lpstr>
      <vt:lpstr>Rechtliche Grundlagen BayEUG </vt:lpstr>
      <vt:lpstr>PowerPoint-Präsentation</vt:lpstr>
      <vt:lpstr>PowerPoint-Präsentation</vt:lpstr>
      <vt:lpstr>PowerPoint-Präsentation</vt:lpstr>
      <vt:lpstr>Kinder mit sonderpädagogischem Förderbedarf</vt:lpstr>
      <vt:lpstr>PowerPoint-Präsentation</vt:lpstr>
      <vt:lpstr>Ihr Kind liegt uns am Herzen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Internet (Handy, Tablet)</vt:lpstr>
      <vt:lpstr>Medienkonsum</vt:lpstr>
      <vt:lpstr>Medienkonsum</vt:lpstr>
      <vt:lpstr>PowerPoint-Präsentation</vt:lpstr>
      <vt:lpstr>PowerPoint-Präsentation</vt:lpstr>
      <vt:lpstr>PowerPoint-Präsentation</vt:lpstr>
      <vt:lpstr>Schulantrag Online </vt:lpstr>
      <vt:lpstr>PowerPoint-Präsentation</vt:lpstr>
      <vt:lpstr>PowerPoint-Präsentation</vt:lpstr>
      <vt:lpstr>PowerPoint-Präsentation</vt:lpstr>
    </vt:vector>
  </TitlesOfParts>
  <Company>Karl-Lederer-Schule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Einschulung</dc:title>
  <dc:creator>Leick</dc:creator>
  <cp:lastModifiedBy>Goymann, Elke</cp:lastModifiedBy>
  <cp:revision>299</cp:revision>
  <cp:lastPrinted>2025-01-20T09:36:37Z</cp:lastPrinted>
  <dcterms:created xsi:type="dcterms:W3CDTF">2008-02-21T11:53:20Z</dcterms:created>
  <dcterms:modified xsi:type="dcterms:W3CDTF">2025-01-23T16:40:20Z</dcterms:modified>
</cp:coreProperties>
</file>